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y="10287000" cx="18288000"/>
  <p:notesSz cx="10287000" cy="18288000"/>
  <p:embeddedFontLst>
    <p:embeddedFont>
      <p:font typeface="Noto Sans Medium"/>
      <p:regular r:id="rId87"/>
      <p:bold r:id="rId88"/>
      <p:italic r:id="rId89"/>
      <p:boldItalic r:id="rId90"/>
    </p:embeddedFont>
    <p:embeddedFont>
      <p:font typeface="Noto Sans"/>
      <p:regular r:id="rId91"/>
      <p:bold r:id="rId92"/>
      <p:italic r:id="rId93"/>
      <p:boldItalic r:id="rId94"/>
    </p:embeddedFont>
    <p:embeddedFont>
      <p:font typeface="Noto Sans Light"/>
      <p:regular r:id="rId95"/>
      <p:bold r:id="rId96"/>
      <p:italic r:id="rId97"/>
      <p:boldItalic r:id="rId98"/>
    </p:embeddedFont>
    <p:embeddedFont>
      <p:font typeface="Noto Sans Black"/>
      <p:bold r:id="rId99"/>
      <p:boldItalic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01" roundtripDataSignature="AMtx7mhvua4rd7ReLc7jh8t30x9SaBmX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A85CA21-4392-4052-B506-1C63B2368835}">
  <a:tblStyle styleId="{AA85CA21-4392-4052-B506-1C63B236883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411D898F-0FC2-4F5C-AE46-CBC0BBDA3D3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43F44A4-7365-4A70-AA57-F9029A15A93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customschemas.google.com/relationships/presentationmetadata" Target="metadata"/><Relationship Id="rId100" Type="http://schemas.openxmlformats.org/officeDocument/2006/relationships/font" Target="fonts/NotoSansBlack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NotoSansLight-regular.fntdata"/><Relationship Id="rId94" Type="http://schemas.openxmlformats.org/officeDocument/2006/relationships/font" Target="fonts/NotoSans-boldItalic.fntdata"/><Relationship Id="rId97" Type="http://schemas.openxmlformats.org/officeDocument/2006/relationships/font" Target="fonts/NotoSansLight-italic.fntdata"/><Relationship Id="rId96" Type="http://schemas.openxmlformats.org/officeDocument/2006/relationships/font" Target="fonts/NotoSansLight-bold.fntdata"/><Relationship Id="rId11" Type="http://schemas.openxmlformats.org/officeDocument/2006/relationships/slide" Target="slides/slide5.xml"/><Relationship Id="rId99" Type="http://schemas.openxmlformats.org/officeDocument/2006/relationships/font" Target="fonts/NotoSansBlack-bold.fntdata"/><Relationship Id="rId10" Type="http://schemas.openxmlformats.org/officeDocument/2006/relationships/slide" Target="slides/slide4.xml"/><Relationship Id="rId98" Type="http://schemas.openxmlformats.org/officeDocument/2006/relationships/font" Target="fonts/NotoSansLight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NotoSans-regular.fntdata"/><Relationship Id="rId90" Type="http://schemas.openxmlformats.org/officeDocument/2006/relationships/font" Target="fonts/NotoSansMedium-boldItalic.fntdata"/><Relationship Id="rId93" Type="http://schemas.openxmlformats.org/officeDocument/2006/relationships/font" Target="fonts/NotoSans-italic.fntdata"/><Relationship Id="rId92" Type="http://schemas.openxmlformats.org/officeDocument/2006/relationships/font" Target="fonts/NotoSans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font" Target="fonts/NotoSansMedium-bold.fntdata"/><Relationship Id="rId87" Type="http://schemas.openxmlformats.org/officeDocument/2006/relationships/font" Target="fonts/NotoSansMedium-regular.fntdata"/><Relationship Id="rId89" Type="http://schemas.openxmlformats.org/officeDocument/2006/relationships/font" Target="fonts/NotoSansMedium-italic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26eac4f9c_4_6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 사진은 각각 ‘구입 문화디지털 컨텐츠 종류’, ‘지출항목별 지출의향’ 데이터 head 값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‘문화 빅데이터 플랫폼’에서 수집한 사용자 설문 데이터임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셋 정보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데이터 셋은 주별 또는 월별 데이터임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2022년~2023년 데이터임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모두 csv 파일임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  <p:sp>
        <p:nvSpPr>
          <p:cNvPr id="206" name="Google Shape;206;g2526eac4f9c_4_6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55c2b57418_3_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예리님 시각화 자료 삽입입</a:t>
            </a:r>
            <a:endParaRPr/>
          </a:p>
        </p:txBody>
      </p:sp>
      <p:sp>
        <p:nvSpPr>
          <p:cNvPr id="215" name="Google Shape;215;g255c2b57418_3_3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55c2b57418_2_2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2" name="Google Shape;222;g255c2b57418_2_2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526f29f90_0_23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 사진은 각각 ‘구입 문화디지털 컨텐츠 종류’, ‘지출항목별 지출의향’ 데이터 head 값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‘문화 빅데이터 플랫폼’에서 수집한 사용자 설문 데이터임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셋 정보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데이터 셋은 주별 또는 월별 데이터임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2022년~2023년 데이터임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모두 csv 파일임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  <p:sp>
        <p:nvSpPr>
          <p:cNvPr id="242" name="Google Shape;242;g25526f29f90_0_23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26eac4f9c_1_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아래 사진은 각각 ‘구입 문화디지털 컨텐츠 종류’, ‘지출항목별 지출의향’ 데이터 head 값 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‘문화 빅데이터 플랫폼’에서 수집한 사용자 설문 데이터임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셋 정보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모든 데이터 셋은 주별 또는 월별 데이터임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2022년~2023년 데이터임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모두 csv 파일임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/>
          </a:p>
        </p:txBody>
      </p:sp>
      <p:sp>
        <p:nvSpPr>
          <p:cNvPr id="253" name="Google Shape;253;g2526eac4f9c_1_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579e6106d_0_21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일부 columns 정의 어떻게 했는지 보여줌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위 표와 같이 나머지 컬럼들도 정의를 해줬다.</a:t>
            </a:r>
            <a:endParaRPr/>
          </a:p>
        </p:txBody>
      </p:sp>
      <p:sp>
        <p:nvSpPr>
          <p:cNvPr id="264" name="Google Shape;264;g25579e6106d_0_21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5579e6106d_3_11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이상치로 간주하지 않기로 결정 실제 분석에서 이상치 처리를 하지 않았기 때문에 </a:t>
            </a:r>
            <a:endParaRPr/>
          </a:p>
        </p:txBody>
      </p:sp>
      <p:sp>
        <p:nvSpPr>
          <p:cNvPr id="278" name="Google Shape;278;g25579e6106d_3_11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55099f83f_0_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각각의 열은 전시회 관람, 박물관 관람과 같은 특정 카테고리에 대한 연간 총 비용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 중, 0인 값은 무료 관람했을 경우고 모든 열에 대하여 NaN값이라면, 문화활동에 참여를 하지 않았다고 생각하고 데이터를 삭제했음</a:t>
            </a:r>
            <a:endParaRPr/>
          </a:p>
        </p:txBody>
      </p:sp>
      <p:sp>
        <p:nvSpPr>
          <p:cNvPr id="291" name="Google Shape;291;g2555099f83f_0_7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5579e6106d_0_7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/>
              <a:t>각각의 분석도구를 어디에 활용했는지 간단하게 짚고 넘어가기 or 피피티만 간단히 보고 넘어가기</a:t>
            </a:r>
            <a:endParaRPr sz="1400"/>
          </a:p>
        </p:txBody>
      </p:sp>
      <p:sp>
        <p:nvSpPr>
          <p:cNvPr id="303" name="Google Shape;303;g25579e6106d_0_7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5c2b57418_0_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예리님 시각화 자료 삽입입</a:t>
            </a:r>
            <a:endParaRPr/>
          </a:p>
        </p:txBody>
      </p:sp>
      <p:sp>
        <p:nvSpPr>
          <p:cNvPr id="317" name="Google Shape;317;g255c2b57418_0_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1714825" y="1371600"/>
            <a:ext cx="6858325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5579e6106d_0_10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  <p:sp>
        <p:nvSpPr>
          <p:cNvPr id="324" name="Google Shape;324;g25579e6106d_0_10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579e6106d_0_12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/>
          </a:p>
        </p:txBody>
      </p:sp>
      <p:sp>
        <p:nvSpPr>
          <p:cNvPr id="336" name="Google Shape;336;g25579e6106d_0_12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526eac4f9c_0_10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시니어로 필터링한 결과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전연령대에 대한 분석과 시니어에 대한 분석 결과가 크게 다르지 않다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-&gt; 불편한건 비슷하다</a:t>
            </a:r>
            <a:endParaRPr/>
          </a:p>
        </p:txBody>
      </p:sp>
      <p:sp>
        <p:nvSpPr>
          <p:cNvPr id="349" name="Google Shape;349;g2526eac4f9c_0_10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559689d058_0_35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예리님 시각화 자료 삽입입</a:t>
            </a:r>
            <a:endParaRPr/>
          </a:p>
        </p:txBody>
      </p:sp>
      <p:sp>
        <p:nvSpPr>
          <p:cNvPr id="362" name="Google Shape;362;g2559689d058_0_35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55c2b57418_2_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연령에 따라 문화 예술 행사 관람 횟수에 통계적으로 유의미한 변화가 있는지 분석하기 위해 ANOVA Test를 진행했습니다.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ANOVA Test는 3개 이상 다수의 연속형 분포를 띄는 집단을 비교할 때 사용하는 가설검정 방법입니다.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저희는 </a:t>
            </a:r>
            <a:endParaRPr/>
          </a:p>
        </p:txBody>
      </p:sp>
      <p:sp>
        <p:nvSpPr>
          <p:cNvPr id="369" name="Google Shape;369;g255c2b57418_2_5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559689d058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왜 ANOVA 했는지</a:t>
            </a:r>
            <a:endParaRPr/>
          </a:p>
        </p:txBody>
      </p:sp>
      <p:sp>
        <p:nvSpPr>
          <p:cNvPr id="384" name="Google Shape;384;g2559689d058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59689d058_0_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15세 이상, 50대의 문화예술행사 관람 횟수의 QQ-plot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극단적인 값들이 많아 정규성을 띄지 않는다.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하지만, 데이터의 개수가 충분하다고 보고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분산 분석의 기본 가정인 정규성, 등분산성, 독립성에 대해서도 만족한다고 가정한다.</a:t>
            </a:r>
            <a:endParaRPr/>
          </a:p>
        </p:txBody>
      </p:sp>
      <p:sp>
        <p:nvSpPr>
          <p:cNvPr id="398" name="Google Shape;398;g2559689d058_0_5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55c2b57418_2_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사후검정 결과 설명</a:t>
            </a:r>
            <a:endParaRPr/>
          </a:p>
        </p:txBody>
      </p:sp>
      <p:sp>
        <p:nvSpPr>
          <p:cNvPr id="413" name="Google Shape;413;g255c2b57418_2_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59689d058_0_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사후검정 결과 설명</a:t>
            </a:r>
            <a:endParaRPr/>
          </a:p>
        </p:txBody>
      </p:sp>
      <p:sp>
        <p:nvSpPr>
          <p:cNvPr id="429" name="Google Shape;429;g2559689d058_0_7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559689d058_0_3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예리님 시각화 자료 삽입입</a:t>
            </a:r>
            <a:endParaRPr/>
          </a:p>
        </p:txBody>
      </p:sp>
      <p:sp>
        <p:nvSpPr>
          <p:cNvPr id="446" name="Google Shape;446;g2559689d058_0_36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26eac4f9c_3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5" name="Google Shape;115;g2526eac4f9c_3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5c2b57418_2_8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기본 가정은 앞에 가정과 동일함</a:t>
            </a:r>
            <a:endParaRPr/>
          </a:p>
        </p:txBody>
      </p:sp>
      <p:sp>
        <p:nvSpPr>
          <p:cNvPr id="453" name="Google Shape;453;g255c2b57418_2_8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559689d058_0_1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예리님 시각화 자료 삽입입</a:t>
            </a:r>
            <a:endParaRPr/>
          </a:p>
        </p:txBody>
      </p:sp>
      <p:sp>
        <p:nvSpPr>
          <p:cNvPr id="468" name="Google Shape;468;g2559689d058_0_1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559689d058_0_16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2" name="Google Shape;482;g2559689d058_0_16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559689d058_0_1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ANOVA Test 결과 설명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(집단이 2개이므로 사후검정 필요 없음)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(F 분포가 T 분포의 일반화 버전이므로 t-test와 같은 결과가 나옴)</a:t>
            </a:r>
            <a:endParaRPr/>
          </a:p>
        </p:txBody>
      </p:sp>
      <p:sp>
        <p:nvSpPr>
          <p:cNvPr id="495" name="Google Shape;495;g2559689d058_0_17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55c2b57418_4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예리님 시각화 자료 삽입입</a:t>
            </a:r>
            <a:endParaRPr/>
          </a:p>
        </p:txBody>
      </p:sp>
      <p:sp>
        <p:nvSpPr>
          <p:cNvPr id="508" name="Google Shape;508;g255c2b57418_4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5579e6106d_3_10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5" name="Google Shape;515;g25579e6106d_3_10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579e6106d_3_16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타겟 데이터인 view_cnt 또한 연속형 변수이기 때문에 단순 선형 회귀와 상관계수 테스트를 진행하여 adjusted R-square, P-value와 상관계수를 모두 확인하였음.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마지막으로 모든 연속형 변수를 더해서 만든 total_cnt 변수를 만듬. 이는 각종 행사/공간 참석 및 방문 횟수를 의미함. 총 6개의 피쳐와 view_cnt (타겟)간의 상관관계를 확인하니 다음과 같았음: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0" name="Google Shape;530;g25579e6106d_3_16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579e6106d_3_17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타겟 데이터인 view_cnt 또한 연속형 변수이기 때문에 단순 선형 회귀와 상관계수 테스트를 진행하여 adjusted R-square, P-value와 상관계수를 모두 확인하였음.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마지막으로 모든 연속형 변수를 더해서 만든 total_cnt 변수를 만듬. 이는 각종 행사/공간 참석 및 방문 횟수를 의미함. 총 6개의 피쳐와 view_cnt (타겟)간의 상관관계를 확인하니 다음과 같았음: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1" name="Google Shape;541;g25579e6106d_3_17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5579e6106d_3_18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타겟 데이터인 view_cnt 또한 연속형 변수이기 때문에 단순 선형 회귀와 상관계수 테스트를 진행하여 adjusted R-square, P-value와 상관계수를 모두 확인하였음.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마지막으로 모든 연속형 변수를 더해서 만든 total_cnt 변수를 만듬. 이는 각종 행사/공간 참석 및 방문 횟수를 의미함. 총 6개의 피쳐와 view_cnt (타겟)간의 상관관계를 확인하니 다음과 같았음:</a:t>
            </a:r>
            <a:endParaRPr sz="12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target 값에만 로그 변환을 하는 이유는 target은 연속형 변수 뿐 아니라 범주형 변수의 영향도 받기 때문에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이번 분석 결과만 보고 로그변환을 하지 않은 이유가 될 수 없음</a:t>
            </a:r>
            <a:endParaRPr/>
          </a:p>
        </p:txBody>
      </p:sp>
      <p:sp>
        <p:nvSpPr>
          <p:cNvPr id="553" name="Google Shape;553;g25579e6106d_3_18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55c2b57418_4_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예리님 시각화 자료 삽입입</a:t>
            </a:r>
            <a:endParaRPr/>
          </a:p>
        </p:txBody>
      </p:sp>
      <p:sp>
        <p:nvSpPr>
          <p:cNvPr id="564" name="Google Shape;564;g255c2b57418_4_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5526f29f90_0_16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6" name="Google Shape;136;g25526f29f90_0_16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559689d058_1_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분석 내용을 종합 -&gt; 1, 2, 3</a:t>
            </a:r>
            <a:endParaRPr/>
          </a:p>
        </p:txBody>
      </p:sp>
      <p:sp>
        <p:nvSpPr>
          <p:cNvPr id="571" name="Google Shape;571;g2559689d058_1_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559689d058_1_3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분석 내용을 종합 -&gt; 1, 2, 3</a:t>
            </a:r>
            <a:endParaRPr/>
          </a:p>
        </p:txBody>
      </p:sp>
      <p:sp>
        <p:nvSpPr>
          <p:cNvPr id="582" name="Google Shape;582;g2559689d058_1_3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559689d058_1_5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→ 실루엣 분석 결과, 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군집의 개수가 2개일 때 실루엣 스코어가 0.828으로 가장 높고, 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군집의 개수가 4개일 때 실루엣 스코어가 0.592로 가장 낮지만, 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개별 군집의 실루엣 계수 평균값과 전체 실루엣 계수의 평균값의 편차가 크지 않고,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즉 빨간 점선을 관통할 경우에 군집화가 잘 되어있다고 판단할 수 있으므로, 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두 가지 기준을 미루어봤을 때 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그 중간값인 군집의 개수가 3인 경우를 채택한다는 결론 도출.</a:t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94" name="Google Shape;594;g2559689d058_1_5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559689d058_1_6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</a:rPr>
              <a:t>관람횟수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(view_cnt) </a:t>
            </a:r>
            <a:r>
              <a:rPr lang="en-US" sz="1400">
                <a:solidFill>
                  <a:schemeClr val="dk1"/>
                </a:solidFill>
              </a:rPr>
              <a:t>기준으로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최소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400">
                <a:solidFill>
                  <a:schemeClr val="dk1"/>
                </a:solidFill>
              </a:rPr>
              <a:t>최댓값을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추출해본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결과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5080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400">
                <a:solidFill>
                  <a:schemeClr val="dk1"/>
                </a:solidFill>
              </a:rPr>
              <a:t>번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군집은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0</a:t>
            </a:r>
            <a:r>
              <a:rPr lang="en-US" sz="1400">
                <a:solidFill>
                  <a:schemeClr val="dk1"/>
                </a:solidFill>
              </a:rPr>
              <a:t>부터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44</a:t>
            </a:r>
            <a:r>
              <a:rPr lang="en-US" sz="1400">
                <a:solidFill>
                  <a:schemeClr val="dk1"/>
                </a:solidFill>
              </a:rPr>
              <a:t>까지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5080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1400">
                <a:solidFill>
                  <a:schemeClr val="dk1"/>
                </a:solidFill>
              </a:rPr>
              <a:t>번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군집은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45</a:t>
            </a:r>
            <a:r>
              <a:rPr lang="en-US" sz="1400">
                <a:solidFill>
                  <a:schemeClr val="dk1"/>
                </a:solidFill>
              </a:rPr>
              <a:t>에서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173</a:t>
            </a:r>
            <a:r>
              <a:rPr lang="en-US" sz="1400">
                <a:solidFill>
                  <a:schemeClr val="dk1"/>
                </a:solidFill>
              </a:rPr>
              <a:t>까지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5080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400">
                <a:solidFill>
                  <a:schemeClr val="dk1"/>
                </a:solidFill>
              </a:rPr>
              <a:t>번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400">
                <a:solidFill>
                  <a:schemeClr val="dk1"/>
                </a:solidFill>
              </a:rPr>
              <a:t>군집은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178</a:t>
            </a:r>
            <a:r>
              <a:rPr lang="en-US" sz="1400">
                <a:solidFill>
                  <a:schemeClr val="dk1"/>
                </a:solidFill>
              </a:rPr>
              <a:t>에서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672</a:t>
            </a:r>
            <a:r>
              <a:rPr lang="en-US" sz="1400">
                <a:solidFill>
                  <a:schemeClr val="dk1"/>
                </a:solidFill>
              </a:rPr>
              <a:t>까지로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559689d058_1_6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559689d058_1_7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관람횟수가 적은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 군집의 경우 가장 많이 소비한 문화예술분야가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 반면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관람횟수가 많은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번 군집의 경우 가장 많이 소비한 문화예술분야가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비해 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‘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연극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뮤지컬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</a:t>
            </a:r>
            <a:r>
              <a:rPr lang="en-US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경우가 월등히 많음을 파악할 수 있었다</a:t>
            </a: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623" name="Google Shape;623;g2559689d058_1_7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55c2b57418_4_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전처리(로그변환, 범주화, 시니어 및 수도권 필터링 후 열 삭제 ), 모델생성, 평가 결과</a:t>
            </a:r>
            <a:endParaRPr/>
          </a:p>
        </p:txBody>
      </p:sp>
      <p:sp>
        <p:nvSpPr>
          <p:cNvPr id="636" name="Google Shape;636;g255c2b57418_4_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25579e6106d_0_1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elasticnet ppt 내용에서 아예 뺄 지, 아니면 머신러닝 설명 내용에서만 뺄 지 </a:t>
            </a:r>
            <a:endParaRPr/>
          </a:p>
        </p:txBody>
      </p:sp>
      <p:sp>
        <p:nvSpPr>
          <p:cNvPr id="643" name="Google Shape;643;g25579e6106d_0_16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25579e6106d_0_1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4</a:t>
            </a:r>
            <a:r>
              <a:rPr lang="en-US"/>
              <a:t>가지 분석 기법 모두 동일하게 적용함</a:t>
            </a:r>
            <a:endParaRPr/>
          </a:p>
        </p:txBody>
      </p:sp>
      <p:sp>
        <p:nvSpPr>
          <p:cNvPr id="660" name="Google Shape;660;g25579e6106d_0_15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25579e6106d_3_30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전처리(로그변환, 범주화, 시니어 및 수도권 필터링 후 열 삭제 ), 모델생성, 평가 결과</a:t>
            </a:r>
            <a:endParaRPr/>
          </a:p>
        </p:txBody>
      </p:sp>
      <p:sp>
        <p:nvSpPr>
          <p:cNvPr id="670" name="Google Shape;670;g25579e6106d_3_30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5526f29f90_0_6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-US"/>
              <a:t>전처리 과정</a:t>
            </a:r>
            <a:endParaRPr/>
          </a:p>
        </p:txBody>
      </p:sp>
      <p:sp>
        <p:nvSpPr>
          <p:cNvPr id="677" name="Google Shape;677;g25526f29f90_0_6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5c2b57418_2_25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예리님 시각화 자료 삽입입</a:t>
            </a:r>
            <a:endParaRPr/>
          </a:p>
        </p:txBody>
      </p:sp>
      <p:sp>
        <p:nvSpPr>
          <p:cNvPr id="144" name="Google Shape;144;g255c2b57418_2_25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5579e6106d_0_24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age 제외한 나머지 범주형 변수</a:t>
            </a:r>
            <a:endParaRPr sz="14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one-hot encoding 수행</a:t>
            </a:r>
            <a:endParaRPr sz="1400"/>
          </a:p>
        </p:txBody>
      </p:sp>
      <p:sp>
        <p:nvSpPr>
          <p:cNvPr id="692" name="Google Shape;692;g25579e6106d_0_24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5579e6106d_0_24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RMSE는 숫자가 작을수록 성능이 좋고 R제곱은 반대로 높을수록 좋은 지표다. 하지만 RMSE는 높게 나오고 R제곱은 낮게 즉, 좋은 지표와는 반대로 나왔으므로 이에 한계점을 느끼고00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분류 분석을 진행해보기로 했다.</a:t>
            </a:r>
            <a:endParaRPr/>
          </a:p>
        </p:txBody>
      </p:sp>
      <p:sp>
        <p:nvSpPr>
          <p:cNvPr id="705" name="Google Shape;705;g25579e6106d_0_24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55c2b57418_2_17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전처리(로그변환, 범주화, 시니어 및 수도권 필터링 후 열 삭제 ), 모델생성, 평가 결과</a:t>
            </a:r>
            <a:endParaRPr/>
          </a:p>
        </p:txBody>
      </p:sp>
      <p:sp>
        <p:nvSpPr>
          <p:cNvPr id="721" name="Google Shape;721;g255c2b57418_2_17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55c2b57418_2_20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분류 모델 =&gt; 연속형 데이터인 target 전처리 필요. 적게 관람한 그룹, 평균 관람 그룹, 많이 관람한 그룹을 Q1과 평균을 기준으로 나누어줌.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28" name="Google Shape;728;g255c2b57418_2_20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559689d058_0_39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전처리(로그변환, 범주화, 시니어 및 수도권 필터링 후 열 삭제 ), 모델생성, 평가 결과</a:t>
            </a:r>
            <a:endParaRPr/>
          </a:p>
        </p:txBody>
      </p:sp>
      <p:sp>
        <p:nvSpPr>
          <p:cNvPr id="744" name="Google Shape;744;g2559689d058_0_39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5579e6106d_0_27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전처리(로그변환, 범주화, 시니어 및 수도권 필터링 후 열 삭제 ), 모델생성, 평가 결과</a:t>
            </a:r>
            <a:endParaRPr/>
          </a:p>
        </p:txBody>
      </p:sp>
      <p:sp>
        <p:nvSpPr>
          <p:cNvPr id="751" name="Google Shape;751;g25579e6106d_0_27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559689d058_2_4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전처리(로그변환, 범주화, 시니어 및 수도권 필터링 후 열 삭제 ), 모델생성, 평가 결과</a:t>
            </a:r>
            <a:endParaRPr/>
          </a:p>
        </p:txBody>
      </p:sp>
      <p:sp>
        <p:nvSpPr>
          <p:cNvPr id="765" name="Google Shape;765;g2559689d058_2_4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25579e6106d_3_31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전처리(로그변환, 범주화, 시니어 및 수도권 필터링 후 열 삭제 ), 모델생성, 평가 결과</a:t>
            </a:r>
            <a:endParaRPr/>
          </a:p>
        </p:txBody>
      </p:sp>
      <p:sp>
        <p:nvSpPr>
          <p:cNvPr id="780" name="Google Shape;780;g25579e6106d_3_31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5579e6106d_3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LightGBM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은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범주형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변수가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많을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수록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강한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모델입니다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다만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10000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이상일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때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안정적인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성능을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보이곤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합니다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LightGBM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은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카테고리형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변수도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그대로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학습이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가능합니다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 이는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원핫인코딩보다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성능이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좋아</a:t>
            </a: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그대로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사용하였습니다</a:t>
            </a: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7" name="Google Shape;787;g25579e6106d_3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25579e6106d_3_89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CV=5 에서 4번의 하이퍼파라미터 튜닝 결과 다음과 같이 최종 하이퍼파라미터를 결정할 수 있었음: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GridSearchCV 최적 하이퍼 파라미터 :  {'max_depth': 5, 'max_iter': 100, 'min_data_in_leaf': 35, 'num_leaves': 45}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GridSearchCV 최고 정확도 : 0.5323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하이퍼 파라미터 튜닝을 끝낸 최종 정확도 : 0.5297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00" name="Google Shape;800;g25579e6106d_3_89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26eac4f9c_0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저희는 타겟 연령층을 5~60대로 정했습니다.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조사 결과에 따르면 한국은 타 선진국과 비교했을 때 가장 빠르게 고령화가 진행되고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이에 따라 고령 사회로 진입하는 과정에서 소비 패턴의 변화가 예상됩니다.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또한 구매력과 활동성을</a:t>
            </a:r>
            <a:endParaRPr/>
          </a:p>
        </p:txBody>
      </p:sp>
      <p:sp>
        <p:nvSpPr>
          <p:cNvPr id="151" name="Google Shape;151;g2526eac4f9c_0_3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5579e6106d_3_3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LightGBM</a:t>
            </a:r>
            <a:r>
              <a:rPr lang="en-US"/>
              <a:t>의 장점은 각 Feature의 중요도를 보여준다는 점입니다. Feature Importance가 높다는건 해당 모델이 특정 변수의 변동에 큰 영향을 받는다는 의미이기도 합니다. 가장 높은 중요도를 보여주는 변수는 다음과 같습니다 ~~. 1위는 다른 피쳐들과 현저히 차이가 나지만 2위부터는 완만한 증가세를 보이는 양상입니다.</a:t>
            </a:r>
            <a:endParaRPr/>
          </a:p>
        </p:txBody>
      </p:sp>
      <p:sp>
        <p:nvSpPr>
          <p:cNvPr id="810" name="Google Shape;810;g25579e6106d_3_3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5579e6106d_3_3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전처리(로그변환, 범주화, 시니어 및 수도권 필터링 후 열 삭제 ), 모델생성, 평가 결과</a:t>
            </a:r>
            <a:endParaRPr/>
          </a:p>
        </p:txBody>
      </p:sp>
      <p:sp>
        <p:nvSpPr>
          <p:cNvPr id="828" name="Google Shape;828;g25579e6106d_3_3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5579e6106d_0_26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5" name="Google Shape;835;g25579e6106d_0_26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55c2b57418_0_2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CV=5 에서 4번의 하이퍼파라미터 튜닝 결과 다음과 같이 최종 하이퍼파라미터를 결정할 수 있었음: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GridSearchCV 최적 하이퍼 파라미터 :  {'max_depth': 5, 'max_iter': 100, 'min_data_in_leaf': 35, 'num_leaves': 45}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GridSearchCV 최고 정확도 : 0.5323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하이퍼 파라미터 튜닝을 끝낸 최종 정확도 : 0.5297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46" name="Google Shape;846;g255c2b57418_0_2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55c2b57418_0_3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LightGBM의 장점은 각 Feature의 중요도를 보여준다는 점입니다. Feature Importance가 높다는건 해당 모델이 특정 변수의 변동에 큰 영향을 받는다는 의미이기도 합니다. 가장 높은 중요도를 보여주는 변수는 다음과 같습니다 ~~. 1위는 다른 피쳐들과 현저히 차이가 나지만 2위부터는 완만한 증가세를 보이는 양상입니다.</a:t>
            </a:r>
            <a:endParaRPr/>
          </a:p>
        </p:txBody>
      </p:sp>
      <p:sp>
        <p:nvSpPr>
          <p:cNvPr id="855" name="Google Shape;855;g255c2b57418_0_3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25579e6106d_3_34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실제 데이터셋으로 목표하던 정확도인 60%의 정확도에 도달하지는 못했지만 만족스러운 수치</a:t>
            </a:r>
            <a:endParaRPr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2" name="Google Shape;872;g25579e6106d_3_34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559689d058_2_5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앞서 소개한 방식과 마찬가지로 Q1, 평균을 기준으로 세 개의 그룹으로 나누어 하위 소비 그룹, 평균 소비 그룹, 상위 소비 그룹으로 데이터프레임을 분리</a:t>
            </a:r>
            <a:endParaRPr/>
          </a:p>
        </p:txBody>
      </p:sp>
      <p:sp>
        <p:nvSpPr>
          <p:cNvPr id="884" name="Google Shape;884;g2559689d058_2_5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25526f29f90_0_97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앞</a:t>
            </a:r>
            <a:r>
              <a:rPr lang="en-US"/>
              <a:t>서 소개한 방식과 마찬가지로 Q1, 평균을 기준으로 세 개의 그룹으로 나누어 하위 소비 그룹, 평균 소비 그룹, 상위 소비 그룹으로 데이터프레임을 분리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사분위수 기준</a:t>
            </a:r>
            <a:endParaRPr/>
          </a:p>
        </p:txBody>
      </p:sp>
      <p:sp>
        <p:nvSpPr>
          <p:cNvPr id="891" name="Google Shape;891;g25526f29f90_0_97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25526f29f90_0_1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상</a:t>
            </a:r>
            <a:r>
              <a:rPr lang="en-US"/>
              <a:t>위 소비 그룹이 가장 인원 수가 적음에도 불구하고 설문조사자 전체 문화 소비 금액의 71%를 차지, 하위 소비 그룹은 상위 그룹보다 다수임에도 불구하고 5%의 금액을 차지</a:t>
            </a:r>
            <a:endParaRPr/>
          </a:p>
        </p:txBody>
      </p:sp>
      <p:sp>
        <p:nvSpPr>
          <p:cNvPr id="908" name="Google Shape;908;g25526f29f90_0_1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55c2b57418_4_1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LightGBM의 장점은 각 Feature의 중요도를 보여준다는 점입니다. Feature Importance가 높다는건 해당 모델이 특정 변수의 변동에 큰 영향을 받는다는 의미이기도 합니다. 가장 높은 중요도를 보여주는 변수는 다음과 같습니다 ~~. 1위는 다른 피쳐들과 현저히 차이가 나지만 2위부터는 완만한 증가세를 보이는 양상입니다.</a:t>
            </a:r>
            <a:endParaRPr/>
          </a:p>
        </p:txBody>
      </p:sp>
      <p:sp>
        <p:nvSpPr>
          <p:cNvPr id="925" name="Google Shape;925;g255c2b57418_4_1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26eac4f9c_3_2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g2526eac4f9c_3_2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25526f29f90_0_10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코드값 설명 필요 </a:t>
            </a:r>
            <a:endParaRPr/>
          </a:p>
        </p:txBody>
      </p:sp>
      <p:sp>
        <p:nvSpPr>
          <p:cNvPr id="942" name="Google Shape;942;g25526f29f90_0_10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2559689d058_2_12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저소득층의 최대 소비 분야의 금액이 고소득층의 최소 소비 분야의 금액과 비슷하다</a:t>
            </a:r>
            <a:endParaRPr/>
          </a:p>
        </p:txBody>
      </p:sp>
      <p:sp>
        <p:nvSpPr>
          <p:cNvPr id="955" name="Google Shape;955;g2559689d058_2_12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559689d058_2_7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왜 그래프를 나타냈는지</a:t>
            </a:r>
            <a:endParaRPr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각 그룹 별로 분야별 차이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그래프의 의미가 무엇인지</a:t>
            </a:r>
            <a:endParaRPr/>
          </a:p>
        </p:txBody>
      </p:sp>
      <p:sp>
        <p:nvSpPr>
          <p:cNvPr id="970" name="Google Shape;970;g2559689d058_2_7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559689d058_2_11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91" name="Google Shape;991;g2559689d058_2_11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5579e6106d_3_284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4" name="Google Shape;1004;g25579e6106d_3_284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55c2b57418_6_15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18" name="Google Shape;1018;g255c2b57418_6_15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5526f29f90_0_146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- 회귀, anova 기본 가정(정규성, 등분산성, 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독립성)을 만족하지 않음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- 2018, 2020년 데이터이므로 최신 데이터가 아님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- 2020년에 코로나의 영향 때문에 왜곡되었을 것임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7" name="Google Shape;1037;g25526f29f90_0_146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25526f29f90_0_203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55" name="Google Shape;1055;g25526f29f90_0_203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526eac4f9c_0_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3" name="Google Shape;1063;g2526eac4f9c_0_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5579e6106d_3_372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- 회귀, anova 기본 가정(정규성, 등분산성, 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독립성)을 만족하지 않음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- 2018, 2020년 데이터이므로 최신 데이터가 아님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- 2020년에 코로나의 영향 때문에 왜곡되었을 것임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0" name="Google Shape;1070;g25579e6106d_3_372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55c2b57418_2_10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소비분석과 연계한 내용 언급 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255c2b57418_2_10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25579e6106d_3_401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- 회귀, anova 기본 가정(정규성, 등분산성, 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독립성)을 만족하지 않음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- 2018, 2020년 데이터이므로 최신 데이터가 아님</a:t>
            </a:r>
            <a:endParaRPr sz="10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0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 - 2020년에 코로나의 영향 때문에 왜곡되었을 것임</a:t>
            </a:r>
            <a:endParaRPr sz="10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1" name="Google Shape;1081;g25579e6106d_3_401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5c2b57418_2_258:notes"/>
          <p:cNvSpPr txBox="1"/>
          <p:nvPr>
            <p:ph idx="1" type="body"/>
          </p:nvPr>
        </p:nvSpPr>
        <p:spPr>
          <a:xfrm>
            <a:off x="1028700" y="8686800"/>
            <a:ext cx="82296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예리님 시각화 자료 삽입입</a:t>
            </a:r>
            <a:endParaRPr/>
          </a:p>
        </p:txBody>
      </p:sp>
      <p:sp>
        <p:nvSpPr>
          <p:cNvPr id="199" name="Google Shape;199;g255c2b57418_2_258:notes"/>
          <p:cNvSpPr/>
          <p:nvPr>
            <p:ph idx="2" type="sldImg"/>
          </p:nvPr>
        </p:nvSpPr>
        <p:spPr>
          <a:xfrm>
            <a:off x="1714825" y="1371600"/>
            <a:ext cx="6858300" cy="6858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�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�"/>
              <a:defRPr sz="1600"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�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�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�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�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�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�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�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�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hyperlink" Target="https://mdis.kostat.go.kr/ofrData/selectOfrDataDetail.do?survId=11301&amp;itmDiv=2&amp;nPage=3&amp;itemId=2008&amp;itemNm=#popup_rspn" TargetMode="External"/><Relationship Id="rId5" Type="http://schemas.openxmlformats.org/officeDocument/2006/relationships/hyperlink" Target="https://mdis.kostat.go.kr/ofrData/selectOfrDataDetail.do?survId=11301&amp;itmDiv=2&amp;nPage=3&amp;itemId=2008&amp;itemNm=#popup_rspn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Relationship Id="rId6" Type="http://schemas.openxmlformats.org/officeDocument/2006/relationships/image" Target="../media/image9.png"/><Relationship Id="rId7" Type="http://schemas.openxmlformats.org/officeDocument/2006/relationships/image" Target="../media/image16.png"/><Relationship Id="rId8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6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7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70.png"/><Relationship Id="rId5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Relationship Id="rId4" Type="http://schemas.openxmlformats.org/officeDocument/2006/relationships/image" Target="../media/image34.png"/><Relationship Id="rId5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.png"/><Relationship Id="rId4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.png"/><Relationship Id="rId4" Type="http://schemas.openxmlformats.org/officeDocument/2006/relationships/image" Target="../media/image28.png"/><Relationship Id="rId5" Type="http://schemas.openxmlformats.org/officeDocument/2006/relationships/image" Target="../media/image46.png"/><Relationship Id="rId6" Type="http://schemas.openxmlformats.org/officeDocument/2006/relationships/image" Target="../media/image26.png"/><Relationship Id="rId7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Relationship Id="rId4" Type="http://schemas.openxmlformats.org/officeDocument/2006/relationships/image" Target="../media/image29.png"/><Relationship Id="rId5" Type="http://schemas.openxmlformats.org/officeDocument/2006/relationships/image" Target="../media/image8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.png"/><Relationship Id="rId4" Type="http://schemas.openxmlformats.org/officeDocument/2006/relationships/image" Target="../media/image75.png"/><Relationship Id="rId5" Type="http://schemas.openxmlformats.org/officeDocument/2006/relationships/image" Target="../media/image8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.png"/><Relationship Id="rId4" Type="http://schemas.openxmlformats.org/officeDocument/2006/relationships/image" Target="../media/image30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.png"/><Relationship Id="rId4" Type="http://schemas.openxmlformats.org/officeDocument/2006/relationships/image" Target="../media/image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.png"/><Relationship Id="rId4" Type="http://schemas.openxmlformats.org/officeDocument/2006/relationships/image" Target="../media/image40.png"/><Relationship Id="rId5" Type="http://schemas.openxmlformats.org/officeDocument/2006/relationships/image" Target="../media/image39.png"/><Relationship Id="rId6" Type="http://schemas.openxmlformats.org/officeDocument/2006/relationships/image" Target="../media/image4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png"/><Relationship Id="rId4" Type="http://schemas.openxmlformats.org/officeDocument/2006/relationships/image" Target="../media/image5.png"/><Relationship Id="rId5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.png"/><Relationship Id="rId4" Type="http://schemas.openxmlformats.org/officeDocument/2006/relationships/image" Target="../media/image47.png"/><Relationship Id="rId5" Type="http://schemas.openxmlformats.org/officeDocument/2006/relationships/image" Target="../media/image5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.png"/><Relationship Id="rId4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.png"/><Relationship Id="rId4" Type="http://schemas.openxmlformats.org/officeDocument/2006/relationships/image" Target="../media/image52.png"/><Relationship Id="rId5" Type="http://schemas.openxmlformats.org/officeDocument/2006/relationships/image" Target="../media/image50.png"/><Relationship Id="rId6" Type="http://schemas.openxmlformats.org/officeDocument/2006/relationships/image" Target="../media/image5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.png"/><Relationship Id="rId4" Type="http://schemas.openxmlformats.org/officeDocument/2006/relationships/image" Target="../media/image56.png"/><Relationship Id="rId5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.png"/><Relationship Id="rId4" Type="http://schemas.openxmlformats.org/officeDocument/2006/relationships/image" Target="../media/image8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.png"/><Relationship Id="rId4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.png"/><Relationship Id="rId4" Type="http://schemas.openxmlformats.org/officeDocument/2006/relationships/image" Target="../media/image57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.png"/><Relationship Id="rId4" Type="http://schemas.openxmlformats.org/officeDocument/2006/relationships/image" Target="../media/image61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.png"/><Relationship Id="rId4" Type="http://schemas.openxmlformats.org/officeDocument/2006/relationships/image" Target="../media/image8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.png"/><Relationship Id="rId4" Type="http://schemas.openxmlformats.org/officeDocument/2006/relationships/image" Target="../media/image6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.png"/><Relationship Id="rId4" Type="http://schemas.openxmlformats.org/officeDocument/2006/relationships/image" Target="../media/image62.png"/><Relationship Id="rId5" Type="http://schemas.openxmlformats.org/officeDocument/2006/relationships/image" Target="../media/image66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.png"/><Relationship Id="rId4" Type="http://schemas.openxmlformats.org/officeDocument/2006/relationships/image" Target="../media/image69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.png"/><Relationship Id="rId4" Type="http://schemas.openxmlformats.org/officeDocument/2006/relationships/image" Target="../media/image71.png"/><Relationship Id="rId5" Type="http://schemas.openxmlformats.org/officeDocument/2006/relationships/image" Target="../media/image67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.png"/><Relationship Id="rId4" Type="http://schemas.openxmlformats.org/officeDocument/2006/relationships/image" Target="../media/image67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.png"/><Relationship Id="rId4" Type="http://schemas.openxmlformats.org/officeDocument/2006/relationships/image" Target="../media/image68.png"/><Relationship Id="rId5" Type="http://schemas.openxmlformats.org/officeDocument/2006/relationships/image" Target="../media/image77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5.png"/><Relationship Id="rId4" Type="http://schemas.openxmlformats.org/officeDocument/2006/relationships/image" Target="../media/image8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.png"/><Relationship Id="rId4" Type="http://schemas.openxmlformats.org/officeDocument/2006/relationships/image" Target="../media/image76.png"/><Relationship Id="rId5" Type="http://schemas.openxmlformats.org/officeDocument/2006/relationships/image" Target="../media/image79.png"/><Relationship Id="rId6" Type="http://schemas.openxmlformats.org/officeDocument/2006/relationships/image" Target="../media/image7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.png"/><Relationship Id="rId4" Type="http://schemas.openxmlformats.org/officeDocument/2006/relationships/hyperlink" Target="https://data.seoul.go.kr/dataList/10304/S/2/datasetView.do" TargetMode="External"/><Relationship Id="rId5" Type="http://schemas.openxmlformats.org/officeDocument/2006/relationships/hyperlink" Target="https://data.seoul.go.kr/dataList/10304/S/2/datasetView.do" TargetMode="External"/><Relationship Id="rId6" Type="http://schemas.openxmlformats.org/officeDocument/2006/relationships/hyperlink" Target="https://data.seoul.go.kr/dataList/10304/S/2/datasetView.do" TargetMode="External"/><Relationship Id="rId7" Type="http://schemas.openxmlformats.org/officeDocument/2006/relationships/hyperlink" Target="https://data.seoul.go.kr/dataList/OA-15564/F/1/datasetView.do" TargetMode="External"/><Relationship Id="rId8" Type="http://schemas.openxmlformats.org/officeDocument/2006/relationships/hyperlink" Target="https://mdis.kostat.go.kr/ofrData/selectOfrDataDetail.do?survId=11301&amp;itmDiv=2&amp;nPage=3&amp;itemId=2008&amp;itemNm=#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.png"/><Relationship Id="rId4" Type="http://schemas.openxmlformats.org/officeDocument/2006/relationships/hyperlink" Target="https://kosis.kr/statHtml/statHtml.do?orgId=101&amp;tblId=DT_1L9V007&amp;vw_cd=MT_ZTITLE&amp;list_id=G_A_10_004_001&amp;scrId=&amp;seqNo=&amp;lang_mode=ko&amp;obj_var_id=&amp;itm_id=&amp;conn_path=MT_ZTITLE&amp;path=%252FstatisticsList%252FstatisticsListIndex.do" TargetMode="External"/><Relationship Id="rId5" Type="http://schemas.openxmlformats.org/officeDocument/2006/relationships/hyperlink" Target="https://kostat.go.kr/board.es?mid=a10301010000&amp;bid=10820&amp;tag=&amp;act=view&amp;list_no=420896&amp;ref_bid" TargetMode="External"/><Relationship Id="rId6" Type="http://schemas.openxmlformats.org/officeDocument/2006/relationships/hyperlink" Target="https://www.bigdata-culture.kr/bigdata/user/data_market/detail.do?id=6a5451f0-eb98-11ec-a6e8-cdf27550dc0d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6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6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"/>
          <p:cNvSpPr txBox="1"/>
          <p:nvPr/>
        </p:nvSpPr>
        <p:spPr>
          <a:xfrm>
            <a:off x="10598789" y="9355657"/>
            <a:ext cx="6892353" cy="628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333333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1조 김종원, 김연진, 김지우, 김예리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825909" y="1710514"/>
            <a:ext cx="10109475" cy="628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김 家 네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928572" y="2880904"/>
            <a:ext cx="249978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서울특별시 내 시니어들의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0" i="0" lang="en-US" sz="96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특성에 따른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문화생활 참여 예측 및 소비분석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g2526eac4f9c_4_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g2526eac4f9c_4_68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활용데이터 - 데이터 소개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2526eac4f9c_4_68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11" name="Google Shape;211;g2526eac4f9c_4_68"/>
          <p:cNvGraphicFramePr/>
          <p:nvPr/>
        </p:nvGraphicFramePr>
        <p:xfrm>
          <a:off x="3813500" y="2962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{AA85CA21-4392-4052-B506-1C63B2368835}</a:tableStyleId>
              </a:tblPr>
              <a:tblGrid>
                <a:gridCol w="1741800"/>
                <a:gridCol w="8708500"/>
              </a:tblGrid>
              <a:tr h="281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국민문화예술활동조사</a:t>
                      </a:r>
                      <a:endParaRPr b="1"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 hMerge="1"/>
              </a:tr>
              <a:tr h="67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유형</a:t>
                      </a:r>
                      <a:endParaRPr b="1" sz="28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사용자 설문 데이터</a:t>
                      </a:r>
                      <a:endParaRPr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45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목적</a:t>
                      </a:r>
                      <a:endParaRPr b="1" sz="28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문화향수 및 문화의식, 문화활동 등에 대한 실태 파악</a:t>
                      </a:r>
                      <a:endParaRPr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5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조사대상</a:t>
                      </a:r>
                      <a:endParaRPr b="1" sz="28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전국 만 15세 이상 인구</a:t>
                      </a:r>
                      <a:endParaRPr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26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출처</a:t>
                      </a:r>
                      <a:endParaRPr b="1" sz="28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MDIS</a:t>
                      </a:r>
                      <a:endParaRPr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12" name="Google Shape;212;g2526eac4f9c_4_68"/>
          <p:cNvGraphicFramePr/>
          <p:nvPr/>
        </p:nvGraphicFramePr>
        <p:xfrm>
          <a:off x="3813500" y="6390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{AA85CA21-4392-4052-B506-1C63B2368835}</a:tableStyleId>
              </a:tblPr>
              <a:tblGrid>
                <a:gridCol w="1741800"/>
                <a:gridCol w="8708500"/>
              </a:tblGrid>
              <a:tr h="2818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서울시 문화활동 연간 평균비용 통계</a:t>
                      </a:r>
                      <a:endParaRPr b="1"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  <a:tc hMerge="1"/>
              </a:tr>
              <a:tr h="672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유형</a:t>
                      </a:r>
                      <a:endParaRPr b="1" sz="28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사용자 설문 데이터</a:t>
                      </a:r>
                      <a:endParaRPr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3571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목적</a:t>
                      </a:r>
                      <a:endParaRPr b="1" sz="28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서울시의 특성을 파악할 수 있는 통계자료 생성</a:t>
                      </a:r>
                      <a:endParaRPr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58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조사대상</a:t>
                      </a:r>
                      <a:endParaRPr b="1" sz="28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서울시 거주 가구 및 만 15세 이상 가구 구성원</a:t>
                      </a:r>
                      <a:endParaRPr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26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출처</a:t>
                      </a:r>
                      <a:endParaRPr b="1" sz="28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서울 열린 데이터 광장</a:t>
                      </a:r>
                      <a:endParaRPr sz="28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g255c2b57418_3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55c2b57418_3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g255c2b57418_3_34"/>
          <p:cNvSpPr txBox="1"/>
          <p:nvPr/>
        </p:nvSpPr>
        <p:spPr>
          <a:xfrm>
            <a:off x="3004350" y="4971150"/>
            <a:ext cx="1197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전처리 과정 </a:t>
            </a:r>
            <a:endParaRPr b="1" sz="3500">
              <a:solidFill>
                <a:srgbClr val="88888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255c2b57418_2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55c2b57418_2_28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활용데이터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전처리</a:t>
            </a: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55c2b57418_2_28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g255c2b57418_2_28"/>
          <p:cNvSpPr txBox="1"/>
          <p:nvPr/>
        </p:nvSpPr>
        <p:spPr>
          <a:xfrm>
            <a:off x="704850" y="2426075"/>
            <a:ext cx="3561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전처리 진행 순서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g255c2b57418_2_28"/>
          <p:cNvSpPr/>
          <p:nvPr/>
        </p:nvSpPr>
        <p:spPr>
          <a:xfrm>
            <a:off x="857250" y="3635300"/>
            <a:ext cx="661500" cy="692700"/>
          </a:xfrm>
          <a:prstGeom prst="ellipse">
            <a:avLst/>
          </a:prstGeom>
          <a:solidFill>
            <a:srgbClr val="ABC9EA"/>
          </a:solidFill>
          <a:ln cap="flat" cmpd="sng" w="9525">
            <a:solidFill>
              <a:srgbClr val="ABC9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1" sz="3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29" name="Google Shape;229;g255c2b57418_2_28"/>
          <p:cNvSpPr txBox="1"/>
          <p:nvPr/>
        </p:nvSpPr>
        <p:spPr>
          <a:xfrm>
            <a:off x="1694375" y="3650600"/>
            <a:ext cx="3561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데이터 타입 확인</a:t>
            </a:r>
            <a:endParaRPr i="0" sz="3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0" name="Google Shape;230;g255c2b57418_2_28"/>
          <p:cNvSpPr/>
          <p:nvPr/>
        </p:nvSpPr>
        <p:spPr>
          <a:xfrm>
            <a:off x="857438" y="5055050"/>
            <a:ext cx="661500" cy="692700"/>
          </a:xfrm>
          <a:prstGeom prst="ellipse">
            <a:avLst/>
          </a:prstGeom>
          <a:solidFill>
            <a:srgbClr val="ABC9EA"/>
          </a:solidFill>
          <a:ln cap="flat" cmpd="sng" w="9525">
            <a:solidFill>
              <a:srgbClr val="ABC9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1" sz="3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1" name="Google Shape;231;g255c2b57418_2_28"/>
          <p:cNvSpPr txBox="1"/>
          <p:nvPr/>
        </p:nvSpPr>
        <p:spPr>
          <a:xfrm>
            <a:off x="1694574" y="5070350"/>
            <a:ext cx="62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열 추출, 순서 설정, 이름 변경 </a:t>
            </a:r>
            <a:endParaRPr i="0" sz="3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2" name="Google Shape;232;g255c2b57418_2_28"/>
          <p:cNvSpPr/>
          <p:nvPr/>
        </p:nvSpPr>
        <p:spPr>
          <a:xfrm>
            <a:off x="857438" y="6569825"/>
            <a:ext cx="661500" cy="692700"/>
          </a:xfrm>
          <a:prstGeom prst="ellipse">
            <a:avLst/>
          </a:prstGeom>
          <a:solidFill>
            <a:srgbClr val="ABC9EA"/>
          </a:solidFill>
          <a:ln cap="flat" cmpd="sng" w="9525">
            <a:solidFill>
              <a:srgbClr val="ABC9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1" sz="3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3" name="Google Shape;233;g255c2b57418_2_28"/>
          <p:cNvSpPr txBox="1"/>
          <p:nvPr/>
        </p:nvSpPr>
        <p:spPr>
          <a:xfrm>
            <a:off x="1694576" y="6585125"/>
            <a:ext cx="489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범주형 변수 코드값 통일</a:t>
            </a:r>
            <a:endParaRPr i="0" sz="3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4" name="Google Shape;234;g255c2b57418_2_28"/>
          <p:cNvSpPr/>
          <p:nvPr/>
        </p:nvSpPr>
        <p:spPr>
          <a:xfrm>
            <a:off x="838250" y="8178900"/>
            <a:ext cx="661500" cy="692700"/>
          </a:xfrm>
          <a:prstGeom prst="ellipse">
            <a:avLst/>
          </a:prstGeom>
          <a:solidFill>
            <a:srgbClr val="ABC9EA"/>
          </a:solidFill>
          <a:ln cap="flat" cmpd="sng" w="9525">
            <a:solidFill>
              <a:srgbClr val="ABC9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1" sz="3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5" name="Google Shape;235;g255c2b57418_2_28"/>
          <p:cNvSpPr txBox="1"/>
          <p:nvPr/>
        </p:nvSpPr>
        <p:spPr>
          <a:xfrm>
            <a:off x="1675389" y="8194200"/>
            <a:ext cx="489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결측치 제거 및 대치</a:t>
            </a:r>
            <a:endParaRPr i="0" sz="3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6" name="Google Shape;236;g255c2b57418_2_28"/>
          <p:cNvSpPr/>
          <p:nvPr/>
        </p:nvSpPr>
        <p:spPr>
          <a:xfrm>
            <a:off x="9150125" y="3551450"/>
            <a:ext cx="661500" cy="692700"/>
          </a:xfrm>
          <a:prstGeom prst="ellipse">
            <a:avLst/>
          </a:prstGeom>
          <a:solidFill>
            <a:srgbClr val="ABC9EA"/>
          </a:solidFill>
          <a:ln cap="flat" cmpd="sng" w="9525">
            <a:solidFill>
              <a:srgbClr val="ABC9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1" sz="3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7" name="Google Shape;237;g255c2b57418_2_28"/>
          <p:cNvSpPr txBox="1"/>
          <p:nvPr/>
        </p:nvSpPr>
        <p:spPr>
          <a:xfrm>
            <a:off x="9987264" y="3566750"/>
            <a:ext cx="489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파생변수 추가</a:t>
            </a:r>
            <a:endParaRPr i="0" sz="3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8" name="Google Shape;238;g255c2b57418_2_28"/>
          <p:cNvSpPr/>
          <p:nvPr/>
        </p:nvSpPr>
        <p:spPr>
          <a:xfrm>
            <a:off x="9126188" y="4986500"/>
            <a:ext cx="661500" cy="692700"/>
          </a:xfrm>
          <a:prstGeom prst="ellipse">
            <a:avLst/>
          </a:prstGeom>
          <a:solidFill>
            <a:srgbClr val="ABC9EA"/>
          </a:solidFill>
          <a:ln cap="flat" cmpd="sng" w="9525">
            <a:solidFill>
              <a:srgbClr val="ABC9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1" sz="3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39" name="Google Shape;239;g255c2b57418_2_28"/>
          <p:cNvSpPr txBox="1"/>
          <p:nvPr/>
        </p:nvSpPr>
        <p:spPr>
          <a:xfrm>
            <a:off x="9963341" y="5001800"/>
            <a:ext cx="637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2018, 2020년 데이터 병합</a:t>
            </a:r>
            <a:endParaRPr i="0" sz="33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25526f29f90_0_2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25526f29f90_0_238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활용데이터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전처리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5526f29f90_0_238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g25526f29f90_0_238"/>
          <p:cNvSpPr txBox="1"/>
          <p:nvPr/>
        </p:nvSpPr>
        <p:spPr>
          <a:xfrm>
            <a:off x="712200" y="2707800"/>
            <a:ext cx="6168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US" sz="31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국민문화예술활동조사</a:t>
            </a:r>
            <a:endParaRPr b="0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25526f29f90_0_238"/>
          <p:cNvSpPr txBox="1"/>
          <p:nvPr/>
        </p:nvSpPr>
        <p:spPr>
          <a:xfrm>
            <a:off x="14323575" y="8991175"/>
            <a:ext cx="3594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latin typeface="Noto Sans"/>
                <a:ea typeface="Noto Sans"/>
                <a:cs typeface="Noto Sans"/>
                <a:sym typeface="Noto Sans"/>
              </a:rPr>
              <a:t>직접 출처[1]</a:t>
            </a:r>
            <a:r>
              <a:rPr b="1" i="0" lang="en-US" sz="1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1700">
                <a:latin typeface="Noto Sans"/>
                <a:ea typeface="Noto Sans"/>
                <a:cs typeface="Noto Sans"/>
                <a:sym typeface="Noto Sans"/>
              </a:rPr>
              <a:t>mdis(사용자 설문 데이터)</a:t>
            </a:r>
            <a:endParaRPr b="1" i="0" sz="1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49" name="Google Shape;249;g25526f29f90_0_238"/>
          <p:cNvSpPr txBox="1"/>
          <p:nvPr/>
        </p:nvSpPr>
        <p:spPr>
          <a:xfrm>
            <a:off x="5955525" y="5174275"/>
            <a:ext cx="6168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US" sz="3100">
                <a:solidFill>
                  <a:srgbClr val="5D5D5D"/>
                </a:solidFill>
                <a:highlight>
                  <a:srgbClr val="FFE599"/>
                </a:highlight>
                <a:latin typeface="Noto Sans"/>
                <a:ea typeface="Noto Sans"/>
                <a:cs typeface="Noto Sans"/>
                <a:sym typeface="Noto Sans"/>
              </a:rPr>
              <a:t>데이터셋 head(10) 캡처본 필요</a:t>
            </a:r>
            <a:endParaRPr b="0" i="0" sz="2800" u="none" cap="none" strike="noStrike">
              <a:solidFill>
                <a:srgbClr val="000000"/>
              </a:solidFill>
              <a:highlight>
                <a:srgbClr val="FFE599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g25526f29f90_0_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68" y="3658212"/>
            <a:ext cx="17403306" cy="5055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g2526eac4f9c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2526eac4f9c_1_1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활용데이터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전처리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g2526eac4f9c_1_1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526eac4f9c_1_1"/>
          <p:cNvSpPr txBox="1"/>
          <p:nvPr/>
        </p:nvSpPr>
        <p:spPr>
          <a:xfrm>
            <a:off x="373550" y="6119650"/>
            <a:ext cx="513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2.  지출항목별 지출의향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2526eac4f9c_1_1"/>
          <p:cNvSpPr txBox="1"/>
          <p:nvPr/>
        </p:nvSpPr>
        <p:spPr>
          <a:xfrm>
            <a:off x="12758175" y="8891275"/>
            <a:ext cx="5529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latin typeface="Noto Sans"/>
                <a:ea typeface="Noto Sans"/>
                <a:cs typeface="Noto Sans"/>
                <a:sym typeface="Noto Sans"/>
              </a:rPr>
              <a:t>직접 </a:t>
            </a:r>
            <a:r>
              <a:rPr b="1" i="0" lang="en-US" sz="1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출처[</a:t>
            </a:r>
            <a:r>
              <a:rPr b="1" lang="en-US" sz="1700">
                <a:latin typeface="Noto Sans"/>
                <a:ea typeface="Noto Sans"/>
                <a:cs typeface="Noto Sans"/>
                <a:sym typeface="Noto Sans"/>
              </a:rPr>
              <a:t>3</a:t>
            </a:r>
            <a:r>
              <a:rPr b="1" i="0" lang="en-US" sz="1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] : </a:t>
            </a:r>
            <a:r>
              <a:rPr b="1" lang="en-US" sz="1700">
                <a:latin typeface="Noto Sans"/>
                <a:ea typeface="Noto Sans"/>
                <a:cs typeface="Noto Sans"/>
                <a:sym typeface="Noto Sans"/>
              </a:rPr>
              <a:t>서울 열린 데이터 광장</a:t>
            </a:r>
            <a:r>
              <a:rPr b="1" i="0" lang="en-US" sz="17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(사용자 설문 데이터)</a:t>
            </a:r>
            <a:endParaRPr b="1" i="0" sz="1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60" name="Google Shape;260;g2526eac4f9c_1_1"/>
          <p:cNvSpPr txBox="1"/>
          <p:nvPr/>
        </p:nvSpPr>
        <p:spPr>
          <a:xfrm>
            <a:off x="857250" y="2694675"/>
            <a:ext cx="8037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None/>
            </a:pPr>
            <a:r>
              <a:rPr b="1" lang="en-US" sz="31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서울시 문화활동 연간 평균비용 통계</a:t>
            </a:r>
            <a:endParaRPr b="0" i="0" sz="3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2526eac4f9c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750" y="3669088"/>
            <a:ext cx="17439159" cy="506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5579e6106d_0_2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5579e6106d_0_214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활용데이터 - 데이터 소개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25579e6106d_0_214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25579e6106d_0_214"/>
          <p:cNvSpPr txBox="1"/>
          <p:nvPr/>
        </p:nvSpPr>
        <p:spPr>
          <a:xfrm>
            <a:off x="704850" y="2426075"/>
            <a:ext cx="5181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전처리 - columns 정의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5579e6106d_0_214"/>
          <p:cNvSpPr txBox="1"/>
          <p:nvPr/>
        </p:nvSpPr>
        <p:spPr>
          <a:xfrm>
            <a:off x="14994950" y="2426075"/>
            <a:ext cx="2979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*일부컬럼 예시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71" name="Google Shape;271;g25579e6106d_0_214"/>
          <p:cNvGraphicFramePr/>
          <p:nvPr/>
        </p:nvGraphicFramePr>
        <p:xfrm>
          <a:off x="1113425" y="3366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{411D898F-0FC2-4F5C-AE46-CBC0BBDA3D30}</a:tableStyleId>
              </a:tblPr>
              <a:tblGrid>
                <a:gridCol w="1392300"/>
                <a:gridCol w="1062525"/>
                <a:gridCol w="1087000"/>
                <a:gridCol w="1074725"/>
                <a:gridCol w="1062525"/>
              </a:tblGrid>
              <a:tr h="409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번호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코드값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코드명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/>
                    </a:p>
                  </a:txBody>
                  <a:tcPr marT="9525" marB="91425" marR="9525" marL="9525" anchor="b"/>
                </a:tc>
              </a:tr>
              <a:tr h="4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구입대여-문학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75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12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구입대여-비문학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b="1"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4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15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3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구입대여-미술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7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4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16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4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구입대여-클래식음악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 hMerge="1"/>
              </a:tr>
              <a:tr h="75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17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5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구입대여-전통예술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 sz="18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4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18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6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구입대여-영화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 sz="18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75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19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7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구입대여-연극(뮤지컬)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 hMerge="1"/>
              </a:tr>
              <a:tr h="4697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20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8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구입대여-무용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 </a:t>
                      </a:r>
                      <a:endParaRPr sz="18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7555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21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9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/>
                        <a:t>구입대여-대중예술(음악)</a:t>
                      </a:r>
                      <a:endParaRPr sz="20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 hMerge="1"/>
              </a:tr>
            </a:tbl>
          </a:graphicData>
        </a:graphic>
      </p:graphicFrame>
      <p:graphicFrame>
        <p:nvGraphicFramePr>
          <p:cNvPr id="272" name="Google Shape;272;g25579e6106d_0_214"/>
          <p:cNvGraphicFramePr/>
          <p:nvPr/>
        </p:nvGraphicFramePr>
        <p:xfrm>
          <a:off x="11049775" y="3163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{411D898F-0FC2-4F5C-AE46-CBC0BBDA3D30}</a:tableStyleId>
              </a:tblPr>
              <a:tblGrid>
                <a:gridCol w="960250"/>
                <a:gridCol w="971700"/>
                <a:gridCol w="1017425"/>
                <a:gridCol w="1017425"/>
                <a:gridCol w="1006000"/>
                <a:gridCol w="1006000"/>
              </a:tblGrid>
              <a:tr h="460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번호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코드값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코드명</a:t>
                      </a:r>
                      <a:endParaRPr b="1"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b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9525" marB="91425" marR="9525" marL="9525" anchor="b"/>
                </a:tc>
              </a:tr>
              <a:tr h="7124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1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1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r>
                        <a:rPr lang="en-US" sz="1900"/>
                        <a:t>문학(독서 포함)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538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12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r>
                        <a:rPr lang="en-US" sz="1900"/>
                        <a:t>미술(사진/서예/건축/디자인 포함)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 hMerge="1"/>
                <a:tc hMerge="1"/>
              </a:tr>
              <a:tr h="538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22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3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r>
                        <a:rPr lang="en-US" sz="1900"/>
                        <a:t>서양음악(클래식, 오페라, 서양악기 관련)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 hMerge="1"/>
                <a:tc hMerge="1"/>
              </a:tr>
              <a:tr h="538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23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4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전통예술(국악, 풍물, 민속극)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 hMerge="1"/>
                <a:tc hMerge="1"/>
              </a:tr>
              <a:tr h="538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24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5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r>
                        <a:rPr lang="en-US" sz="1900"/>
                        <a:t>연극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538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25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6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r>
                        <a:rPr lang="en-US" sz="1900"/>
                        <a:t>뮤지컬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7124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26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7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r>
                        <a:rPr lang="en-US" sz="1900"/>
                        <a:t>무용(서양무용, 한국무용, 현대무용)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 hMerge="1"/>
                <a:tc hMerge="1"/>
              </a:tr>
              <a:tr h="5387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27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8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영화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16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</a:tr>
              <a:tr h="7124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28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9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/>
                        <a:t> </a:t>
                      </a:r>
                      <a:r>
                        <a:rPr lang="en-US" sz="1900"/>
                        <a:t>대중음악(가요콘서트), 연예직접 관람</a:t>
                      </a:r>
                      <a:endParaRPr sz="1900"/>
                    </a:p>
                  </a:txBody>
                  <a:tcPr marT="9525" marB="91425" marR="9525" marL="9525" anchor="b">
                    <a:solidFill>
                      <a:srgbClr val="C6E0B4"/>
                    </a:solidFill>
                  </a:tcPr>
                </a:tc>
                <a:tc hMerge="1"/>
                <a:tc hMerge="1"/>
                <a:tc hMerge="1"/>
              </a:tr>
            </a:tbl>
          </a:graphicData>
        </a:graphic>
      </p:graphicFrame>
      <p:sp>
        <p:nvSpPr>
          <p:cNvPr id="273" name="Google Shape;273;g25579e6106d_0_214"/>
          <p:cNvSpPr/>
          <p:nvPr/>
        </p:nvSpPr>
        <p:spPr>
          <a:xfrm>
            <a:off x="7978575" y="5492250"/>
            <a:ext cx="1848900" cy="1807500"/>
          </a:xfrm>
          <a:prstGeom prst="mathPlus">
            <a:avLst>
              <a:gd fmla="val 14672" name="adj1"/>
            </a:avLst>
          </a:prstGeom>
          <a:solidFill>
            <a:srgbClr val="C1C1C1"/>
          </a:solidFill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25579e6106d_0_214"/>
          <p:cNvSpPr txBox="1"/>
          <p:nvPr/>
        </p:nvSpPr>
        <p:spPr>
          <a:xfrm>
            <a:off x="1113425" y="9258350"/>
            <a:ext cx="5734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2018 국민문화예술활동조사 </a:t>
            </a:r>
            <a:endParaRPr sz="27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- </a:t>
            </a:r>
            <a:r>
              <a:rPr lang="en-US" sz="1500" u="sng">
                <a:solidFill>
                  <a:srgbClr val="666666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문화예술관련많이지출하는항목_1순위</a:t>
            </a:r>
            <a:endParaRPr sz="15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75" name="Google Shape;275;g25579e6106d_0_214"/>
          <p:cNvSpPr txBox="1"/>
          <p:nvPr/>
        </p:nvSpPr>
        <p:spPr>
          <a:xfrm>
            <a:off x="11083575" y="9193350"/>
            <a:ext cx="5911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2020</a:t>
            </a:r>
            <a:r>
              <a:rPr lang="en-US" sz="27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 국민문화예술활동조사 </a:t>
            </a:r>
            <a:endParaRPr sz="27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-</a:t>
            </a:r>
            <a:r>
              <a:rPr lang="en-US" sz="1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1500" u="sng">
                <a:solidFill>
                  <a:srgbClr val="666666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문화예술관련많이지출하는항목_1순위</a:t>
            </a:r>
            <a:endParaRPr sz="15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25579e6106d_3_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25579e6106d_3_116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활용데이터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전처리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5579e6106d_3_116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25579e6106d_3_116"/>
          <p:cNvSpPr txBox="1"/>
          <p:nvPr/>
        </p:nvSpPr>
        <p:spPr>
          <a:xfrm>
            <a:off x="704850" y="2426075"/>
            <a:ext cx="7882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전처리 - 연속</a:t>
            </a: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형 변수 이상치 처리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25579e6106d_3_1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0" y="3632700"/>
            <a:ext cx="8227345" cy="43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25579e6106d_3_116"/>
          <p:cNvSpPr txBox="1"/>
          <p:nvPr/>
        </p:nvSpPr>
        <p:spPr>
          <a:xfrm>
            <a:off x="9993925" y="4790230"/>
            <a:ext cx="8040900" cy="20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000"/>
              <a:buFont typeface="Noto Sans"/>
              <a:buAutoNum type="arabicPeriod"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연속형 변수 박스플롯 확인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000"/>
              <a:buFont typeface="Noto Sans"/>
              <a:buAutoNum type="arabicPeriod"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연속형 변수 IQR에 따른 이상치 처리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000"/>
              <a:buFont typeface="Noto Sans"/>
              <a:buAutoNum type="arabicPeriod"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연속형 변수 박스플롯 재확인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6" name="Google Shape;286;g25579e6106d_3_116"/>
          <p:cNvSpPr txBox="1"/>
          <p:nvPr/>
        </p:nvSpPr>
        <p:spPr>
          <a:xfrm>
            <a:off x="9841525" y="3861303"/>
            <a:ext cx="80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이상치 확인 과정</a:t>
            </a:r>
            <a:endParaRPr b="1"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7" name="Google Shape;287;g25579e6106d_3_116"/>
          <p:cNvSpPr txBox="1"/>
          <p:nvPr/>
        </p:nvSpPr>
        <p:spPr>
          <a:xfrm>
            <a:off x="691250" y="8915300"/>
            <a:ext cx="1690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=&gt; 19.4%의 데이터 제거 후에도 이상치 재발생. </a:t>
            </a:r>
            <a:r>
              <a:rPr b="1" lang="en-US" sz="30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이상치로 간주하지 않기로 결정</a:t>
            </a:r>
            <a:endParaRPr b="1" sz="30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88" name="Google Shape;288;g25579e6106d_3_116"/>
          <p:cNvSpPr txBox="1"/>
          <p:nvPr/>
        </p:nvSpPr>
        <p:spPr>
          <a:xfrm>
            <a:off x="1283900" y="7954103"/>
            <a:ext cx="8040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예시) view_cnt 박스플롯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2555099f83f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555099f83f_0_73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활용데이터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전처리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2555099f83f_0_73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555099f83f_0_73"/>
          <p:cNvSpPr txBox="1"/>
          <p:nvPr/>
        </p:nvSpPr>
        <p:spPr>
          <a:xfrm>
            <a:off x="857250" y="2349875"/>
            <a:ext cx="11345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전처리 NA값 제거 - 서울시 문화활동 연간 평균비용 통계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2555099f83f_0_73"/>
          <p:cNvSpPr txBox="1"/>
          <p:nvPr/>
        </p:nvSpPr>
        <p:spPr>
          <a:xfrm>
            <a:off x="857262" y="6585100"/>
            <a:ext cx="403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298" name="Google Shape;298;g2555099f83f_0_73"/>
          <p:cNvSpPr txBox="1"/>
          <p:nvPr/>
        </p:nvSpPr>
        <p:spPr>
          <a:xfrm>
            <a:off x="1953288" y="8402500"/>
            <a:ext cx="140322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모든 열에 대해 NaN값 =&gt; 문화활동에 참여를 하지 않았다고 간주하고</a:t>
            </a:r>
            <a:endParaRPr b="1" sz="30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데이터 삭제</a:t>
            </a:r>
            <a:endParaRPr b="1" sz="30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299" name="Google Shape;299;g2555099f83f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50" y="4828913"/>
            <a:ext cx="16734906" cy="3139988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g2555099f83f_0_73"/>
          <p:cNvSpPr txBox="1"/>
          <p:nvPr/>
        </p:nvSpPr>
        <p:spPr>
          <a:xfrm>
            <a:off x="1007026" y="3428450"/>
            <a:ext cx="2384100" cy="1045200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0 : 무료 관람</a:t>
            </a:r>
            <a:endParaRPr b="1" sz="26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NaN : 무응답</a:t>
            </a:r>
            <a:endParaRPr b="1" sz="26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25579e6106d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25579e6106d_0_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859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25579e6106d_0_70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사용한 분석 도구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25579e6106d_0_70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g25579e6106d_0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7999063"/>
            <a:ext cx="2665902" cy="1077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25579e6106d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6250" y="4942851"/>
            <a:ext cx="3522601" cy="198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5579e6106d_0_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11000" y="7607313"/>
            <a:ext cx="2430675" cy="1469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g25579e6106d_0_7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348425" y="4603838"/>
            <a:ext cx="3522601" cy="2347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25579e6106d_0_7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32301" y="2666500"/>
            <a:ext cx="2430675" cy="24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25579e6106d_0_70"/>
          <p:cNvSpPr txBox="1"/>
          <p:nvPr/>
        </p:nvSpPr>
        <p:spPr>
          <a:xfrm>
            <a:off x="6931388" y="5162250"/>
            <a:ext cx="50325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국민문화예술활동조사</a:t>
            </a:r>
            <a:endParaRPr b="1" sz="28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서울시 문화활동 연간 평균비용 통계</a:t>
            </a:r>
            <a:endParaRPr b="1" sz="28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g255c2b57418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255c2b57418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255c2b57418_0_2"/>
          <p:cNvSpPr txBox="1"/>
          <p:nvPr/>
        </p:nvSpPr>
        <p:spPr>
          <a:xfrm>
            <a:off x="3004350" y="4971150"/>
            <a:ext cx="1197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각 열에 대한 기본 분석</a:t>
            </a:r>
            <a:endParaRPr b="0" i="0" sz="50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6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6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1758700" y="3024125"/>
            <a:ext cx="261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구성원 소개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857247" y="1080838"/>
            <a:ext cx="1626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목차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750725" y="5923650"/>
            <a:ext cx="330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결과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885801" y="5923650"/>
            <a:ext cx="25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34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13829600" y="5923650"/>
            <a:ext cx="3445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결론 및 한계점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/>
        </p:nvSpPr>
        <p:spPr>
          <a:xfrm>
            <a:off x="695324" y="2900975"/>
            <a:ext cx="1131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685876" y="5800500"/>
            <a:ext cx="1302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2"/>
          <p:cNvSpPr txBox="1"/>
          <p:nvPr/>
        </p:nvSpPr>
        <p:spPr>
          <a:xfrm>
            <a:off x="6855084" y="2854025"/>
            <a:ext cx="1510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2"/>
          <p:cNvSpPr txBox="1"/>
          <p:nvPr/>
        </p:nvSpPr>
        <p:spPr>
          <a:xfrm>
            <a:off x="6866309" y="5800488"/>
            <a:ext cx="1510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"/>
          <p:cNvSpPr txBox="1"/>
          <p:nvPr/>
        </p:nvSpPr>
        <p:spPr>
          <a:xfrm>
            <a:off x="12849128" y="2845650"/>
            <a:ext cx="1131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"/>
          <p:cNvSpPr txBox="1"/>
          <p:nvPr/>
        </p:nvSpPr>
        <p:spPr>
          <a:xfrm>
            <a:off x="12849124" y="5800500"/>
            <a:ext cx="1131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2"/>
          <p:cNvSpPr txBox="1"/>
          <p:nvPr/>
        </p:nvSpPr>
        <p:spPr>
          <a:xfrm>
            <a:off x="13980725" y="2968800"/>
            <a:ext cx="371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lang="en-US" sz="34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활용 데이터 소개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"/>
          <p:cNvSpPr txBox="1"/>
          <p:nvPr/>
        </p:nvSpPr>
        <p:spPr>
          <a:xfrm>
            <a:off x="7908075" y="2968800"/>
            <a:ext cx="330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주제 선정 배경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2"/>
          <p:cNvSpPr txBox="1"/>
          <p:nvPr/>
        </p:nvSpPr>
        <p:spPr>
          <a:xfrm>
            <a:off x="1614550" y="3727563"/>
            <a:ext cx="26133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팀원 소개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팀 이름 배경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규칙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09" name="Google Shape;109;p2"/>
          <p:cNvSpPr txBox="1"/>
          <p:nvPr/>
        </p:nvSpPr>
        <p:spPr>
          <a:xfrm>
            <a:off x="1658950" y="6509988"/>
            <a:ext cx="26133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데이터 분석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머신러닝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10" name="Google Shape;110;p2"/>
          <p:cNvSpPr txBox="1"/>
          <p:nvPr/>
        </p:nvSpPr>
        <p:spPr>
          <a:xfrm>
            <a:off x="7711238" y="6281388"/>
            <a:ext cx="26133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데이터 분석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11" name="Google Shape;111;p2"/>
          <p:cNvSpPr txBox="1"/>
          <p:nvPr/>
        </p:nvSpPr>
        <p:spPr>
          <a:xfrm>
            <a:off x="13719313" y="3422763"/>
            <a:ext cx="26133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데이터 소개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전처리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  <p:sp>
        <p:nvSpPr>
          <p:cNvPr id="112" name="Google Shape;112;p2"/>
          <p:cNvSpPr txBox="1"/>
          <p:nvPr/>
        </p:nvSpPr>
        <p:spPr>
          <a:xfrm>
            <a:off x="13698988" y="6433788"/>
            <a:ext cx="2613300" cy="137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결론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  <a:p>
            <a: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600"/>
              <a:buFont typeface="Noto Sans Light"/>
              <a:buChar char="●"/>
            </a:pPr>
            <a:r>
              <a:rPr lang="en-US" sz="26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한계점</a:t>
            </a:r>
            <a:endParaRPr sz="2600">
              <a:solidFill>
                <a:srgbClr val="5D5D5D"/>
              </a:solidFill>
              <a:latin typeface="Noto Sans Light"/>
              <a:ea typeface="Noto Sans Light"/>
              <a:cs typeface="Noto Sans Light"/>
              <a:sym typeface="Noto Sans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g25579e6106d_0_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25579e6106d_0_109"/>
          <p:cNvSpPr txBox="1"/>
          <p:nvPr/>
        </p:nvSpPr>
        <p:spPr>
          <a:xfrm>
            <a:off x="857250" y="2529300"/>
            <a:ext cx="80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문화예술행사 선택기준 순위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g25579e6106d_0_109"/>
          <p:cNvSpPr txBox="1"/>
          <p:nvPr/>
        </p:nvSpPr>
        <p:spPr>
          <a:xfrm>
            <a:off x="2241331" y="1080850"/>
            <a:ext cx="325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25579e6106d_0_109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0" name="Google Shape;330;g25579e6106d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849" y="3731451"/>
            <a:ext cx="8496803" cy="597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25579e6106d_0_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17475" y="2787375"/>
            <a:ext cx="7514475" cy="6995676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5579e6106d_0_109"/>
          <p:cNvSpPr txBox="1"/>
          <p:nvPr/>
        </p:nvSpPr>
        <p:spPr>
          <a:xfrm>
            <a:off x="1781017" y="3484024"/>
            <a:ext cx="12150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컨텐츠 및</a:t>
            </a:r>
            <a:endParaRPr b="1" sz="1500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퀄리티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25579e6106d_0_109"/>
          <p:cNvSpPr txBox="1"/>
          <p:nvPr/>
        </p:nvSpPr>
        <p:spPr>
          <a:xfrm>
            <a:off x="2526867" y="4667949"/>
            <a:ext cx="121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비용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g25579e6106d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5579e6106d_0_123"/>
          <p:cNvSpPr txBox="1"/>
          <p:nvPr/>
        </p:nvSpPr>
        <p:spPr>
          <a:xfrm>
            <a:off x="857250" y="2529300"/>
            <a:ext cx="80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문화예술행사 관람 걸림돌 순위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25579e6106d_0_123"/>
          <p:cNvSpPr txBox="1"/>
          <p:nvPr/>
        </p:nvSpPr>
        <p:spPr>
          <a:xfrm>
            <a:off x="2241331" y="1080850"/>
            <a:ext cx="3253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g25579e6106d_0_123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2" name="Google Shape;342;g25579e6106d_0_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899" y="3877750"/>
            <a:ext cx="8365700" cy="58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5579e6106d_0_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57575" y="2992500"/>
            <a:ext cx="7346193" cy="664654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25579e6106d_0_123"/>
          <p:cNvSpPr txBox="1"/>
          <p:nvPr/>
        </p:nvSpPr>
        <p:spPr>
          <a:xfrm>
            <a:off x="2258392" y="3791849"/>
            <a:ext cx="121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시간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g25579e6106d_0_123"/>
          <p:cNvSpPr txBox="1"/>
          <p:nvPr/>
        </p:nvSpPr>
        <p:spPr>
          <a:xfrm>
            <a:off x="1393392" y="4142074"/>
            <a:ext cx="121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비용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g25579e6106d_0_123"/>
          <p:cNvSpPr txBox="1"/>
          <p:nvPr/>
        </p:nvSpPr>
        <p:spPr>
          <a:xfrm>
            <a:off x="3074942" y="5795349"/>
            <a:ext cx="1215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관심도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2526eac4f9c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2526eac4f9c_0_104"/>
          <p:cNvSpPr txBox="1"/>
          <p:nvPr/>
        </p:nvSpPr>
        <p:spPr>
          <a:xfrm>
            <a:off x="2241331" y="1080850"/>
            <a:ext cx="32115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2526eac4f9c_0_104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g2526eac4f9c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041" y="3210946"/>
            <a:ext cx="5402786" cy="4714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526eac4f9c_0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56092" y="3124200"/>
            <a:ext cx="5871562" cy="489791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526eac4f9c_0_104"/>
          <p:cNvSpPr txBox="1"/>
          <p:nvPr/>
        </p:nvSpPr>
        <p:spPr>
          <a:xfrm>
            <a:off x="9902037" y="7631495"/>
            <a:ext cx="697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[</a:t>
            </a:r>
            <a:r>
              <a:rPr lang="en-US" sz="2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시니어의 문화예술행사 지</a:t>
            </a:r>
            <a:r>
              <a:rPr lang="en-US" sz="2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출 1순위]</a:t>
            </a:r>
            <a:endParaRPr i="0" sz="2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7" name="Google Shape;357;g2526eac4f9c_0_104"/>
          <p:cNvSpPr txBox="1"/>
          <p:nvPr/>
        </p:nvSpPr>
        <p:spPr>
          <a:xfrm>
            <a:off x="857250" y="2529300"/>
            <a:ext cx="802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Wordcloud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g2526eac4f9c_0_104"/>
          <p:cNvSpPr txBox="1"/>
          <p:nvPr/>
        </p:nvSpPr>
        <p:spPr>
          <a:xfrm>
            <a:off x="1573050" y="7661975"/>
            <a:ext cx="7308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[시니어의 문화예술행사 관람걸림돌]</a:t>
            </a:r>
            <a:endParaRPr i="0" sz="25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59" name="Google Shape;359;g2526eac4f9c_0_104"/>
          <p:cNvSpPr txBox="1"/>
          <p:nvPr/>
        </p:nvSpPr>
        <p:spPr>
          <a:xfrm>
            <a:off x="3605425" y="8697125"/>
            <a:ext cx="11982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=&gt; </a:t>
            </a:r>
            <a:r>
              <a:rPr b="1"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관람걸림돌과 문화예술행사 지출에 해당하는 분야는 </a:t>
            </a:r>
            <a:endParaRPr b="1" sz="30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모든 연령대에서 비슷한 양상을 보이고 있음</a:t>
            </a:r>
            <a:endParaRPr b="1" i="0" sz="3000" u="none" cap="none" strike="noStrike">
              <a:solidFill>
                <a:srgbClr val="5D5D5D"/>
              </a:solidFill>
              <a:highlight>
                <a:srgbClr val="FFF2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g2559689d058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2559689d058_0_3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g2559689d058_0_357"/>
          <p:cNvSpPr txBox="1"/>
          <p:nvPr/>
        </p:nvSpPr>
        <p:spPr>
          <a:xfrm>
            <a:off x="3004350" y="4971150"/>
            <a:ext cx="1197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연령별 문화예술행사 관람 횟수 변화 분석</a:t>
            </a:r>
            <a:endParaRPr b="0" i="0" sz="50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55c2b57418_2_55"/>
          <p:cNvSpPr/>
          <p:nvPr/>
        </p:nvSpPr>
        <p:spPr>
          <a:xfrm>
            <a:off x="987288" y="4361250"/>
            <a:ext cx="12138300" cy="143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372" name="Google Shape;372;g255c2b57418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g255c2b57418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55c2b57418_2_55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문화예술행사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255c2b57418_2_55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g255c2b57418_2_55"/>
          <p:cNvSpPr txBox="1"/>
          <p:nvPr/>
        </p:nvSpPr>
        <p:spPr>
          <a:xfrm>
            <a:off x="857250" y="3429000"/>
            <a:ext cx="445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분산분석(ANOVA)</a:t>
            </a:r>
            <a:endParaRPr i="0" sz="4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7" name="Google Shape;377;g255c2b57418_2_55"/>
          <p:cNvSpPr txBox="1"/>
          <p:nvPr/>
        </p:nvSpPr>
        <p:spPr>
          <a:xfrm>
            <a:off x="793688" y="4377175"/>
            <a:ext cx="14106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i="0" sz="35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8" name="Google Shape;378;g255c2b57418_2_55"/>
          <p:cNvSpPr txBox="1"/>
          <p:nvPr/>
        </p:nvSpPr>
        <p:spPr>
          <a:xfrm>
            <a:off x="1215888" y="4513650"/>
            <a:ext cx="125082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H0 : </a:t>
            </a:r>
            <a:r>
              <a:rPr b="1" lang="en-US" sz="3000">
                <a:solidFill>
                  <a:srgbClr val="5D5D5D"/>
                </a:solidFill>
                <a:highlight>
                  <a:srgbClr val="FCE5CD"/>
                </a:highlight>
                <a:latin typeface="Noto Sans"/>
                <a:ea typeface="Noto Sans"/>
                <a:cs typeface="Noto Sans"/>
                <a:sym typeface="Noto Sans"/>
              </a:rPr>
              <a:t>연령에 따른</a:t>
            </a: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문화예술행사 관람 횟수 평균의 차이가 없다.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H1 : </a:t>
            </a:r>
            <a:r>
              <a:rPr b="1" lang="en-US" sz="3000">
                <a:solidFill>
                  <a:srgbClr val="5D5D5D"/>
                </a:solidFill>
                <a:highlight>
                  <a:srgbClr val="FCE5CD"/>
                </a:highlight>
                <a:latin typeface="Noto Sans"/>
                <a:ea typeface="Noto Sans"/>
                <a:cs typeface="Noto Sans"/>
                <a:sym typeface="Noto Sans"/>
              </a:rPr>
              <a:t>연령에 따른</a:t>
            </a: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문화예술행사 관람 횟수 평균의 차이가 있다.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79" name="Google Shape;379;g255c2b57418_2_55"/>
          <p:cNvSpPr txBox="1"/>
          <p:nvPr/>
        </p:nvSpPr>
        <p:spPr>
          <a:xfrm>
            <a:off x="875981" y="5975400"/>
            <a:ext cx="445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기본 가정</a:t>
            </a:r>
            <a:endParaRPr i="0" sz="4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0" name="Google Shape;380;g255c2b57418_2_55"/>
          <p:cNvSpPr txBox="1"/>
          <p:nvPr/>
        </p:nvSpPr>
        <p:spPr>
          <a:xfrm>
            <a:off x="959831" y="6831450"/>
            <a:ext cx="157962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정규성 : 자료의 모집단 분포는 정규분포를 띈다.</a:t>
            </a:r>
            <a:endParaRPr sz="3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등분산성 : 각 그룹의 분산은 서로 같은 분산을 가져야 한다.</a:t>
            </a:r>
            <a:endParaRPr sz="3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독립성 : 각 그룹에 대한 데이터는 서로 영향을 끼치지 않아야 한다.</a:t>
            </a:r>
            <a:endParaRPr sz="3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81" name="Google Shape;381;g255c2b57418_2_55"/>
          <p:cNvSpPr txBox="1"/>
          <p:nvPr/>
        </p:nvSpPr>
        <p:spPr>
          <a:xfrm>
            <a:off x="857250" y="2497650"/>
            <a:ext cx="838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연령별 문화예술행사 관람 횟수 변화 분석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g2559689d058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g2559689d058_0_0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문화예술행사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g2559689d058_0_0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g2559689d058_0_0"/>
          <p:cNvSpPr txBox="1"/>
          <p:nvPr/>
        </p:nvSpPr>
        <p:spPr>
          <a:xfrm>
            <a:off x="857250" y="2497650"/>
            <a:ext cx="838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연령별 문화예술행사 관람 횟수 변화 분석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0" name="Google Shape;390;g2559689d058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0725" y="3600575"/>
            <a:ext cx="8654124" cy="621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g2559689d058_0_0"/>
          <p:cNvSpPr/>
          <p:nvPr/>
        </p:nvSpPr>
        <p:spPr>
          <a:xfrm>
            <a:off x="1466924" y="9421050"/>
            <a:ext cx="1182300" cy="55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oto Sans"/>
                <a:ea typeface="Noto Sans"/>
                <a:cs typeface="Noto Sans"/>
                <a:sym typeface="Noto Sans"/>
              </a:rPr>
              <a:t>10-20대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2" name="Google Shape;392;g2559689d058_0_0"/>
          <p:cNvSpPr/>
          <p:nvPr/>
        </p:nvSpPr>
        <p:spPr>
          <a:xfrm>
            <a:off x="3565123" y="9421050"/>
            <a:ext cx="1006800" cy="55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oto Sans"/>
                <a:ea typeface="Noto Sans"/>
                <a:cs typeface="Noto Sans"/>
                <a:sym typeface="Noto Sans"/>
              </a:rPr>
              <a:t>30-40대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3" name="Google Shape;393;g2559689d058_0_0"/>
          <p:cNvSpPr/>
          <p:nvPr/>
        </p:nvSpPr>
        <p:spPr>
          <a:xfrm>
            <a:off x="5548725" y="9421050"/>
            <a:ext cx="1006800" cy="55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oto Sans"/>
                <a:ea typeface="Noto Sans"/>
                <a:cs typeface="Noto Sans"/>
                <a:sym typeface="Noto Sans"/>
              </a:rPr>
              <a:t>50-60대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4" name="Google Shape;394;g2559689d058_0_0"/>
          <p:cNvSpPr/>
          <p:nvPr/>
        </p:nvSpPr>
        <p:spPr>
          <a:xfrm>
            <a:off x="7247996" y="9421056"/>
            <a:ext cx="1182300" cy="55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Noto Sans"/>
                <a:ea typeface="Noto Sans"/>
                <a:cs typeface="Noto Sans"/>
                <a:sym typeface="Noto Sans"/>
              </a:rPr>
              <a:t>70대 이상</a:t>
            </a:r>
            <a:endParaRPr sz="16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395" name="Google Shape;395;g2559689d058_0_0"/>
          <p:cNvSpPr txBox="1"/>
          <p:nvPr/>
        </p:nvSpPr>
        <p:spPr>
          <a:xfrm>
            <a:off x="9509250" y="5384650"/>
            <a:ext cx="94101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시각적으로는 별 차이가 없어보이지만,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통계적으로도 각 연령대의 관람 횟수에 유의미한 차이가 없는지 확인하기 위해 </a:t>
            </a:r>
            <a:r>
              <a:rPr b="1" lang="en-US" sz="2700">
                <a:highlight>
                  <a:srgbClr val="FCE5CD"/>
                </a:highlight>
                <a:latin typeface="Calibri"/>
                <a:ea typeface="Calibri"/>
                <a:cs typeface="Calibri"/>
                <a:sym typeface="Calibri"/>
              </a:rPr>
              <a:t>ANOVA Test 진행</a:t>
            </a:r>
            <a:endParaRPr b="1" sz="2700">
              <a:highlight>
                <a:srgbClr val="FCE5C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g2559689d058_0_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g2559689d058_0_58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문화예술행사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g2559689d058_0_58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3" name="Google Shape;403;g2559689d058_0_58"/>
          <p:cNvGrpSpPr/>
          <p:nvPr/>
        </p:nvGrpSpPr>
        <p:grpSpPr>
          <a:xfrm>
            <a:off x="585933" y="3553383"/>
            <a:ext cx="5378432" cy="5679199"/>
            <a:chOff x="857238" y="3553338"/>
            <a:chExt cx="5248275" cy="5159625"/>
          </a:xfrm>
        </p:grpSpPr>
        <p:pic>
          <p:nvPicPr>
            <p:cNvPr id="404" name="Google Shape;404;g2559689d058_0_5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7238" y="3553338"/>
              <a:ext cx="5248275" cy="430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g2559689d058_0_58"/>
            <p:cNvSpPr txBox="1"/>
            <p:nvPr/>
          </p:nvSpPr>
          <p:spPr>
            <a:xfrm>
              <a:off x="2667938" y="8195463"/>
              <a:ext cx="16269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lang="en-US" sz="2500">
                  <a:solidFill>
                    <a:srgbClr val="5D5D5D"/>
                  </a:solidFill>
                  <a:latin typeface="Noto Sans"/>
                  <a:ea typeface="Noto Sans"/>
                  <a:cs typeface="Noto Sans"/>
                  <a:sym typeface="Noto Sans"/>
                </a:rPr>
                <a:t>15세 이상</a:t>
              </a:r>
              <a:endParaRPr b="0" i="0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6" name="Google Shape;406;g2559689d058_0_58"/>
          <p:cNvGrpSpPr/>
          <p:nvPr/>
        </p:nvGrpSpPr>
        <p:grpSpPr>
          <a:xfrm>
            <a:off x="6340304" y="3553369"/>
            <a:ext cx="5476044" cy="5679199"/>
            <a:chOff x="9560088" y="3548900"/>
            <a:chExt cx="5343525" cy="5159625"/>
          </a:xfrm>
        </p:grpSpPr>
        <p:pic>
          <p:nvPicPr>
            <p:cNvPr id="407" name="Google Shape;407;g2559689d058_0_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9560088" y="3548900"/>
              <a:ext cx="5343525" cy="430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g2559689d058_0_58"/>
            <p:cNvSpPr txBox="1"/>
            <p:nvPr/>
          </p:nvSpPr>
          <p:spPr>
            <a:xfrm>
              <a:off x="11781113" y="8191025"/>
              <a:ext cx="901500" cy="51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marR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b="1" lang="en-US" sz="2500">
                  <a:solidFill>
                    <a:srgbClr val="5D5D5D"/>
                  </a:solidFill>
                  <a:latin typeface="Noto Sans"/>
                  <a:ea typeface="Noto Sans"/>
                  <a:cs typeface="Noto Sans"/>
                  <a:sym typeface="Noto Sans"/>
                </a:rPr>
                <a:t>50대</a:t>
              </a:r>
              <a:endParaRPr b="0" i="0" sz="2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9" name="Google Shape;409;g2559689d058_0_58"/>
          <p:cNvSpPr txBox="1"/>
          <p:nvPr/>
        </p:nvSpPr>
        <p:spPr>
          <a:xfrm>
            <a:off x="857250" y="2497650"/>
            <a:ext cx="838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연령별 문화예술행사 관람 횟수 변화 분석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g2559689d058_0_58"/>
          <p:cNvSpPr txBox="1"/>
          <p:nvPr/>
        </p:nvSpPr>
        <p:spPr>
          <a:xfrm>
            <a:off x="12255850" y="3104700"/>
            <a:ext cx="7157100" cy="6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[정규성 검정(Shapiro Test) 결과]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age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p-value = 0.0으로 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1: 유의수준 0.05에서 유의함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p-value= 0.0으로 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2: 유의수준 0.05에서 유의함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p-value= 0.0으로 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3: 유의수준 0.05에서 유의함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p-value= 0.0으로 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4: 유의수준 0.05에서 유의함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g255c2b57418_2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g255c2b57418_2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g255c2b57418_2_69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문화예술행사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g255c2b57418_2_69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g255c2b57418_2_69"/>
          <p:cNvSpPr txBox="1"/>
          <p:nvPr/>
        </p:nvSpPr>
        <p:spPr>
          <a:xfrm>
            <a:off x="857250" y="2497650"/>
            <a:ext cx="838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연령별 문화예술행사 관람 횟수 변화 분석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0" name="Google Shape;420;g255c2b57418_2_69"/>
          <p:cNvPicPr preferRelativeResize="0"/>
          <p:nvPr/>
        </p:nvPicPr>
        <p:blipFill rotWithShape="1">
          <a:blip r:embed="rId4">
            <a:alphaModFix/>
          </a:blip>
          <a:srcRect b="84435" l="0" r="15583" t="0"/>
          <a:stretch/>
        </p:blipFill>
        <p:spPr>
          <a:xfrm>
            <a:off x="787474" y="4226675"/>
            <a:ext cx="8096024" cy="12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g255c2b57418_2_69"/>
          <p:cNvSpPr txBox="1"/>
          <p:nvPr/>
        </p:nvSpPr>
        <p:spPr>
          <a:xfrm>
            <a:off x="754278" y="5960025"/>
            <a:ext cx="351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ANOVA Test 결과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255c2b57418_2_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6750" y="3921875"/>
            <a:ext cx="7494225" cy="14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255c2b57418_2_69"/>
          <p:cNvSpPr txBox="1"/>
          <p:nvPr/>
        </p:nvSpPr>
        <p:spPr>
          <a:xfrm>
            <a:off x="745000" y="6606525"/>
            <a:ext cx="90471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p-value ≒ 0.0025 로 유의수준 0.05에서 유의하다.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=&gt; 연령에 따라 문화예술행사 관람 횟수 평균의 차이가 있다.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4" name="Google Shape;424;g255c2b57418_2_69"/>
          <p:cNvSpPr txBox="1"/>
          <p:nvPr/>
        </p:nvSpPr>
        <p:spPr>
          <a:xfrm>
            <a:off x="9725303" y="5883825"/>
            <a:ext cx="351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사후검정 결과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255c2b57418_2_69"/>
          <p:cNvSpPr txBox="1"/>
          <p:nvPr/>
        </p:nvSpPr>
        <p:spPr>
          <a:xfrm>
            <a:off x="9792225" y="6530325"/>
            <a:ext cx="8751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5-60대의 사람들은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1~20대 및 3-40대인 사람들과 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문화예술행사 관람 횟수에 유의미한 차이가 존재한다.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26" name="Google Shape;426;g255c2b57418_2_69"/>
          <p:cNvSpPr/>
          <p:nvPr/>
        </p:nvSpPr>
        <p:spPr>
          <a:xfrm>
            <a:off x="7628575" y="4435600"/>
            <a:ext cx="1156800" cy="6465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g2559689d058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2559689d058_0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g2559689d058_0_79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문화예술행사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g2559689d058_0_79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2559689d058_0_79"/>
          <p:cNvSpPr txBox="1"/>
          <p:nvPr/>
        </p:nvSpPr>
        <p:spPr>
          <a:xfrm>
            <a:off x="857250" y="2497650"/>
            <a:ext cx="838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연령별 문화예술행사 관람 횟수 변화 분석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2559689d058_0_79"/>
          <p:cNvPicPr preferRelativeResize="0"/>
          <p:nvPr/>
        </p:nvPicPr>
        <p:blipFill rotWithShape="1">
          <a:blip r:embed="rId4">
            <a:alphaModFix/>
          </a:blip>
          <a:srcRect b="84435" l="0" r="15583" t="0"/>
          <a:stretch/>
        </p:blipFill>
        <p:spPr>
          <a:xfrm>
            <a:off x="787474" y="4226675"/>
            <a:ext cx="8096024" cy="1253626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559689d058_0_79"/>
          <p:cNvSpPr txBox="1"/>
          <p:nvPr/>
        </p:nvSpPr>
        <p:spPr>
          <a:xfrm>
            <a:off x="754278" y="5960025"/>
            <a:ext cx="351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ANOVA Test 결과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" name="Google Shape;438;g2559689d058_0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46750" y="3921875"/>
            <a:ext cx="7494225" cy="1454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559689d058_0_79"/>
          <p:cNvSpPr txBox="1"/>
          <p:nvPr/>
        </p:nvSpPr>
        <p:spPr>
          <a:xfrm>
            <a:off x="745000" y="6606525"/>
            <a:ext cx="90471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p-value ≒ 0.0025 로 유의수준 0.05에서 유의하다.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=&gt; </a:t>
            </a:r>
            <a:r>
              <a:rPr b="1" lang="en-US" sz="25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연령에 따라 문화예술행사 관람 횟수 평균의 차이가 있다.</a:t>
            </a:r>
            <a:endParaRPr b="1" sz="25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0" name="Google Shape;440;g2559689d058_0_79"/>
          <p:cNvSpPr txBox="1"/>
          <p:nvPr/>
        </p:nvSpPr>
        <p:spPr>
          <a:xfrm>
            <a:off x="9725303" y="5883825"/>
            <a:ext cx="351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사후검정 </a:t>
            </a: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결과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g2559689d058_0_79"/>
          <p:cNvSpPr txBox="1"/>
          <p:nvPr/>
        </p:nvSpPr>
        <p:spPr>
          <a:xfrm>
            <a:off x="9792225" y="6530325"/>
            <a:ext cx="8751300" cy="14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5-60대의 사람들은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1~20대 및 3-40대인 사람들과 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문화예술행사 관람 횟수에 유의미한 차이가 존재한다.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42" name="Google Shape;442;g2559689d058_0_79"/>
          <p:cNvSpPr/>
          <p:nvPr/>
        </p:nvSpPr>
        <p:spPr>
          <a:xfrm>
            <a:off x="10047442" y="4372738"/>
            <a:ext cx="2022000" cy="872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2559689d058_0_79"/>
          <p:cNvSpPr/>
          <p:nvPr/>
        </p:nvSpPr>
        <p:spPr>
          <a:xfrm>
            <a:off x="13124075" y="4372738"/>
            <a:ext cx="1002000" cy="8721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2559689d058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2559689d058_0_3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2559689d058_0_366"/>
          <p:cNvSpPr txBox="1"/>
          <p:nvPr/>
        </p:nvSpPr>
        <p:spPr>
          <a:xfrm>
            <a:off x="1936500" y="4971150"/>
            <a:ext cx="1441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</a:rPr>
              <a:t>거주지별 문화예술행사 관람 횟수 변화 분석</a:t>
            </a:r>
            <a:endParaRPr b="0" i="0" sz="50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2526eac4f9c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526eac4f9c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526eac4f9c_3_0"/>
          <p:cNvSpPr txBox="1"/>
          <p:nvPr/>
        </p:nvSpPr>
        <p:spPr>
          <a:xfrm>
            <a:off x="7244525" y="5055900"/>
            <a:ext cx="35304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i="0" lang="en-US" sz="50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김</a:t>
            </a:r>
            <a:r>
              <a:rPr b="1" i="0" lang="en-US" sz="5000" u="none" cap="none" strike="noStrike">
                <a:solidFill>
                  <a:srgbClr val="5D5D5D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家네</a:t>
            </a:r>
            <a:endParaRPr b="1" i="0" sz="5000" u="none" cap="none" strike="noStrike">
              <a:solidFill>
                <a:srgbClr val="5D5D5D"/>
              </a:solidFill>
              <a:highlight>
                <a:srgbClr val="FFFFFF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t/>
            </a:r>
            <a:endParaRPr b="1" i="0" sz="34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20" name="Google Shape;120;g2526eac4f9c_3_0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팀</a:t>
            </a: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원 소개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2526eac4f9c_3_0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2" name="Google Shape;122;g2526eac4f9c_3_0"/>
          <p:cNvCxnSpPr/>
          <p:nvPr/>
        </p:nvCxnSpPr>
        <p:spPr>
          <a:xfrm>
            <a:off x="1608150" y="5501825"/>
            <a:ext cx="57888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g2526eac4f9c_3_0"/>
          <p:cNvCxnSpPr/>
          <p:nvPr/>
        </p:nvCxnSpPr>
        <p:spPr>
          <a:xfrm>
            <a:off x="10800775" y="5501825"/>
            <a:ext cx="5788800" cy="18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" name="Google Shape;124;g2526eac4f9c_3_0"/>
          <p:cNvCxnSpPr/>
          <p:nvPr/>
        </p:nvCxnSpPr>
        <p:spPr>
          <a:xfrm>
            <a:off x="9007950" y="2701125"/>
            <a:ext cx="1800" cy="22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5" name="Google Shape;125;g2526eac4f9c_3_0"/>
          <p:cNvCxnSpPr/>
          <p:nvPr/>
        </p:nvCxnSpPr>
        <p:spPr>
          <a:xfrm>
            <a:off x="9007950" y="6358725"/>
            <a:ext cx="1800" cy="220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g2526eac4f9c_3_0"/>
          <p:cNvSpPr txBox="1"/>
          <p:nvPr/>
        </p:nvSpPr>
        <p:spPr>
          <a:xfrm>
            <a:off x="3703350" y="4643975"/>
            <a:ext cx="15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김</a:t>
            </a:r>
            <a:r>
              <a:rPr lang="en-US" sz="34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종원</a:t>
            </a:r>
            <a:endParaRPr i="0" sz="18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7" name="Google Shape;127;g2526eac4f9c_3_0"/>
          <p:cNvSpPr txBox="1"/>
          <p:nvPr/>
        </p:nvSpPr>
        <p:spPr>
          <a:xfrm>
            <a:off x="12895975" y="4643975"/>
            <a:ext cx="15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김</a:t>
            </a:r>
            <a:r>
              <a:rPr lang="en-US" sz="34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지우</a:t>
            </a:r>
            <a:endParaRPr i="0" sz="18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8" name="Google Shape;128;g2526eac4f9c_3_0"/>
          <p:cNvSpPr txBox="1"/>
          <p:nvPr/>
        </p:nvSpPr>
        <p:spPr>
          <a:xfrm>
            <a:off x="3703350" y="8225375"/>
            <a:ext cx="15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김</a:t>
            </a:r>
            <a:r>
              <a:rPr lang="en-US" sz="34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연진</a:t>
            </a:r>
            <a:endParaRPr i="0" sz="18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sp>
        <p:nvSpPr>
          <p:cNvPr id="129" name="Google Shape;129;g2526eac4f9c_3_0"/>
          <p:cNvSpPr txBox="1"/>
          <p:nvPr/>
        </p:nvSpPr>
        <p:spPr>
          <a:xfrm>
            <a:off x="12972175" y="8225375"/>
            <a:ext cx="1598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김</a:t>
            </a:r>
            <a:r>
              <a:rPr lang="en-US" sz="3400">
                <a:solidFill>
                  <a:srgbClr val="5D5D5D"/>
                </a:solidFill>
                <a:latin typeface="Noto Sans Medium"/>
                <a:ea typeface="Noto Sans Medium"/>
                <a:cs typeface="Noto Sans Medium"/>
                <a:sym typeface="Noto Sans Medium"/>
              </a:rPr>
              <a:t>예리</a:t>
            </a:r>
            <a:endParaRPr i="0" sz="1800" u="none" cap="none" strike="noStrike">
              <a:solidFill>
                <a:schemeClr val="dk1"/>
              </a:solidFill>
              <a:latin typeface="Noto Sans Medium"/>
              <a:ea typeface="Noto Sans Medium"/>
              <a:cs typeface="Noto Sans Medium"/>
              <a:sym typeface="Noto Sans Medium"/>
            </a:endParaRPr>
          </a:p>
        </p:txBody>
      </p:sp>
      <p:pic>
        <p:nvPicPr>
          <p:cNvPr id="130" name="Google Shape;130;g2526eac4f9c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500" y="2766875"/>
            <a:ext cx="1598400" cy="1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2526eac4f9c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43000" y="2751912"/>
            <a:ext cx="1598400" cy="1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g2526eac4f9c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2500" y="6303025"/>
            <a:ext cx="1598400" cy="15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2526eac4f9c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2175" y="6303012"/>
            <a:ext cx="1598400" cy="159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55c2b57418_2_86"/>
          <p:cNvSpPr/>
          <p:nvPr/>
        </p:nvSpPr>
        <p:spPr>
          <a:xfrm>
            <a:off x="987288" y="4361250"/>
            <a:ext cx="12138300" cy="1430400"/>
          </a:xfrm>
          <a:prstGeom prst="roundRect">
            <a:avLst>
              <a:gd fmla="val 16667" name="adj"/>
            </a:avLst>
          </a:prstGeom>
          <a:solidFill>
            <a:srgbClr val="EFEFEF"/>
          </a:solidFill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456" name="Google Shape;456;g255c2b57418_2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255c2b57418_2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g255c2b57418_2_86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문화예술행사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g255c2b57418_2_86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g255c2b57418_2_86"/>
          <p:cNvSpPr txBox="1"/>
          <p:nvPr/>
        </p:nvSpPr>
        <p:spPr>
          <a:xfrm>
            <a:off x="857250" y="3429000"/>
            <a:ext cx="445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분산분석(ANOVA)</a:t>
            </a:r>
            <a:endParaRPr i="0" sz="4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1" name="Google Shape;461;g255c2b57418_2_86"/>
          <p:cNvSpPr txBox="1"/>
          <p:nvPr/>
        </p:nvSpPr>
        <p:spPr>
          <a:xfrm>
            <a:off x="793688" y="4377175"/>
            <a:ext cx="14106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i="0" sz="35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2" name="Google Shape;462;g255c2b57418_2_86"/>
          <p:cNvSpPr txBox="1"/>
          <p:nvPr/>
        </p:nvSpPr>
        <p:spPr>
          <a:xfrm>
            <a:off x="1215888" y="4513650"/>
            <a:ext cx="125082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H0 : </a:t>
            </a:r>
            <a:r>
              <a:rPr b="1" lang="en-US" sz="3000">
                <a:solidFill>
                  <a:srgbClr val="5D5D5D"/>
                </a:solidFill>
                <a:highlight>
                  <a:srgbClr val="FCE5CD"/>
                </a:highlight>
                <a:latin typeface="Noto Sans"/>
                <a:ea typeface="Noto Sans"/>
                <a:cs typeface="Noto Sans"/>
                <a:sym typeface="Noto Sans"/>
              </a:rPr>
              <a:t>수도권과 지방은</a:t>
            </a: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문화예술행사 관람 횟수 평균의 차이가 없다.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H1 : </a:t>
            </a:r>
            <a:r>
              <a:rPr b="1" lang="en-US" sz="3000">
                <a:solidFill>
                  <a:srgbClr val="5D5D5D"/>
                </a:solidFill>
                <a:highlight>
                  <a:srgbClr val="FCE5CD"/>
                </a:highlight>
                <a:latin typeface="Noto Sans"/>
                <a:ea typeface="Noto Sans"/>
                <a:cs typeface="Noto Sans"/>
                <a:sym typeface="Noto Sans"/>
              </a:rPr>
              <a:t>수도권과 지방은</a:t>
            </a: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문화예술행사 관람 횟수 평균의 차이가 있다.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3" name="Google Shape;463;g255c2b57418_2_86"/>
          <p:cNvSpPr txBox="1"/>
          <p:nvPr/>
        </p:nvSpPr>
        <p:spPr>
          <a:xfrm>
            <a:off x="875981" y="5975400"/>
            <a:ext cx="4456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4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기본 가정</a:t>
            </a:r>
            <a:endParaRPr i="0" sz="40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4" name="Google Shape;464;g255c2b57418_2_86"/>
          <p:cNvSpPr txBox="1"/>
          <p:nvPr/>
        </p:nvSpPr>
        <p:spPr>
          <a:xfrm>
            <a:off x="959831" y="6831450"/>
            <a:ext cx="157962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정규성 : 자료의 모집단 분포는 정규분포를 띈다.</a:t>
            </a:r>
            <a:endParaRPr sz="3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등분산성 : 각 그룹의 분산은 서로 같은 분산을 가져야 한다.</a:t>
            </a:r>
            <a:endParaRPr sz="3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독립성 : 각 그룹에 대한 데이터는 서로 영향을 끼치지 않아야 한다.</a:t>
            </a:r>
            <a:endParaRPr sz="3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65" name="Google Shape;465;g255c2b57418_2_86"/>
          <p:cNvSpPr txBox="1"/>
          <p:nvPr/>
        </p:nvSpPr>
        <p:spPr>
          <a:xfrm>
            <a:off x="857250" y="2497650"/>
            <a:ext cx="1020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거주지별 문화예술행사 관람 횟수 변화 분석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g2559689d058_0_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559689d058_0_142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문화예술행사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g2559689d058_0_142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g2559689d058_0_142"/>
          <p:cNvSpPr txBox="1"/>
          <p:nvPr/>
        </p:nvSpPr>
        <p:spPr>
          <a:xfrm>
            <a:off x="857250" y="2497650"/>
            <a:ext cx="892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거주지</a:t>
            </a: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별 문화예술행사 관람 횟수 변화 분석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4" name="Google Shape;474;g2559689d058_0_142"/>
          <p:cNvGrpSpPr/>
          <p:nvPr/>
        </p:nvGrpSpPr>
        <p:grpSpPr>
          <a:xfrm>
            <a:off x="578753" y="3819835"/>
            <a:ext cx="8702927" cy="5896848"/>
            <a:chOff x="137000" y="3052225"/>
            <a:chExt cx="10159849" cy="7189525"/>
          </a:xfrm>
        </p:grpSpPr>
        <p:pic>
          <p:nvPicPr>
            <p:cNvPr id="475" name="Google Shape;475;g2559689d058_0_14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7000" y="3052225"/>
              <a:ext cx="10159849" cy="718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6" name="Google Shape;476;g2559689d058_0_142"/>
            <p:cNvSpPr/>
            <p:nvPr/>
          </p:nvSpPr>
          <p:spPr>
            <a:xfrm>
              <a:off x="2543850" y="9609775"/>
              <a:ext cx="1009800" cy="61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Noto Sans"/>
                  <a:ea typeface="Noto Sans"/>
                  <a:cs typeface="Noto Sans"/>
                  <a:sym typeface="Noto Sans"/>
                </a:rPr>
                <a:t>수도권</a:t>
              </a:r>
              <a:endParaRPr sz="16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477" name="Google Shape;477;g2559689d058_0_142"/>
            <p:cNvSpPr/>
            <p:nvPr/>
          </p:nvSpPr>
          <p:spPr>
            <a:xfrm>
              <a:off x="7044325" y="9620075"/>
              <a:ext cx="1579800" cy="6156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>
                  <a:latin typeface="Noto Sans"/>
                  <a:ea typeface="Noto Sans"/>
                  <a:cs typeface="Noto Sans"/>
                  <a:sym typeface="Noto Sans"/>
                </a:rPr>
                <a:t>그 외의 지역 </a:t>
              </a:r>
              <a:endParaRPr sz="1600"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478" name="Google Shape;478;g2559689d058_0_142"/>
          <p:cNvSpPr txBox="1"/>
          <p:nvPr/>
        </p:nvSpPr>
        <p:spPr>
          <a:xfrm>
            <a:off x="3157463" y="3565150"/>
            <a:ext cx="396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Noto Sans"/>
                <a:ea typeface="Noto Sans"/>
                <a:cs typeface="Noto Sans"/>
                <a:sym typeface="Noto Sans"/>
              </a:rPr>
              <a:t>수도권과 그 외의 지역 관람횟수 </a:t>
            </a:r>
            <a:endParaRPr sz="2100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79" name="Google Shape;479;g2559689d058_0_142"/>
          <p:cNvSpPr txBox="1"/>
          <p:nvPr/>
        </p:nvSpPr>
        <p:spPr>
          <a:xfrm>
            <a:off x="9509250" y="5384650"/>
            <a:ext cx="941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시각적으로도 차이가 보이지만,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통계적으로도 거주지에 따라 관람 횟수에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Calibri"/>
                <a:ea typeface="Calibri"/>
                <a:cs typeface="Calibri"/>
                <a:sym typeface="Calibri"/>
              </a:rPr>
              <a:t>유의미한 차이가 있는지 확인하기 위해 </a:t>
            </a:r>
            <a:endParaRPr sz="27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highlight>
                  <a:srgbClr val="FCE5CD"/>
                </a:highlight>
                <a:latin typeface="Calibri"/>
                <a:ea typeface="Calibri"/>
                <a:cs typeface="Calibri"/>
                <a:sym typeface="Calibri"/>
              </a:rPr>
              <a:t>ANOVA Test 진행</a:t>
            </a:r>
            <a:endParaRPr b="1" sz="2700">
              <a:highlight>
                <a:srgbClr val="FCE5CD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g2559689d058_0_1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2559689d058_0_164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문화예술행사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2559689d058_0_164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2559689d058_0_164"/>
          <p:cNvSpPr txBox="1"/>
          <p:nvPr/>
        </p:nvSpPr>
        <p:spPr>
          <a:xfrm>
            <a:off x="2771398" y="8959347"/>
            <a:ext cx="1323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수도권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g2559689d058_0_164"/>
          <p:cNvSpPr txBox="1"/>
          <p:nvPr/>
        </p:nvSpPr>
        <p:spPr>
          <a:xfrm>
            <a:off x="857250" y="2497650"/>
            <a:ext cx="892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거주지별 문화예술행사 관람 횟수 변화 분석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9" name="Google Shape;489;g2559689d058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275" y="3412750"/>
            <a:ext cx="5649675" cy="511959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2559689d058_0_164"/>
          <p:cNvSpPr txBox="1"/>
          <p:nvPr/>
        </p:nvSpPr>
        <p:spPr>
          <a:xfrm>
            <a:off x="9161438" y="8860745"/>
            <a:ext cx="9705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지</a:t>
            </a:r>
            <a:r>
              <a:rPr b="1"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방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1" name="Google Shape;491;g2559689d058_0_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2175" y="3373275"/>
            <a:ext cx="5649775" cy="51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g2559689d058_0_164"/>
          <p:cNvSpPr txBox="1"/>
          <p:nvPr/>
        </p:nvSpPr>
        <p:spPr>
          <a:xfrm>
            <a:off x="12636850" y="3714300"/>
            <a:ext cx="7157100" cy="39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[정규성 검정(Shapiro Test) 결과]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sido-gyeon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p-value = 0.0으로 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1: 유의수준 0.05에서 유의함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p-value= 0.0으로 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2: 유의수준 0.05에서 유의함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g2559689d058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g2559689d058_0_1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2559689d058_0_179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문화예술행사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559689d058_0_179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g2559689d058_0_179"/>
          <p:cNvSpPr txBox="1"/>
          <p:nvPr/>
        </p:nvSpPr>
        <p:spPr>
          <a:xfrm>
            <a:off x="2215378" y="6492888"/>
            <a:ext cx="3513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ANOVA Test 결과</a:t>
            </a:r>
            <a:endParaRPr b="1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2559689d058_0_179"/>
          <p:cNvSpPr txBox="1"/>
          <p:nvPr/>
        </p:nvSpPr>
        <p:spPr>
          <a:xfrm>
            <a:off x="2284625" y="7287400"/>
            <a:ext cx="113142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p-value ≒ 0.0000 으로 유의수준 0.05에서 유의하다.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=&gt; </a:t>
            </a:r>
            <a:r>
              <a:rPr b="1" lang="en-US" sz="27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수도권과 지방은 문화예술행사 관람 횟수 평균의 차이가 있다.</a:t>
            </a:r>
            <a:endParaRPr b="1" sz="27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03" name="Google Shape;503;g2559689d058_0_179"/>
          <p:cNvSpPr txBox="1"/>
          <p:nvPr/>
        </p:nvSpPr>
        <p:spPr>
          <a:xfrm>
            <a:off x="857250" y="2497650"/>
            <a:ext cx="8928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거주지별 문화예술행사 관람 횟수 변화 분석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g2559689d058_0_179"/>
          <p:cNvPicPr preferRelativeResize="0"/>
          <p:nvPr/>
        </p:nvPicPr>
        <p:blipFill rotWithShape="1">
          <a:blip r:embed="rId4">
            <a:alphaModFix/>
          </a:blip>
          <a:srcRect b="0" l="0" r="0" t="84441"/>
          <a:stretch/>
        </p:blipFill>
        <p:spPr>
          <a:xfrm>
            <a:off x="2161275" y="3789600"/>
            <a:ext cx="13574271" cy="1957525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2559689d058_0_179"/>
          <p:cNvSpPr/>
          <p:nvPr/>
        </p:nvSpPr>
        <p:spPr>
          <a:xfrm>
            <a:off x="13340300" y="4190200"/>
            <a:ext cx="2395200" cy="972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g255c2b57418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g255c2b57418_4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g255c2b57418_4_0"/>
          <p:cNvSpPr txBox="1"/>
          <p:nvPr/>
        </p:nvSpPr>
        <p:spPr>
          <a:xfrm>
            <a:off x="1936500" y="4971150"/>
            <a:ext cx="1441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</a:rPr>
              <a:t>단순 선형 회귀 분석</a:t>
            </a:r>
            <a:endParaRPr b="0" i="0" sz="50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7" name="Google Shape;517;g25579e6106d_3_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g25579e6106d_3_108"/>
          <p:cNvSpPr txBox="1"/>
          <p:nvPr/>
        </p:nvSpPr>
        <p:spPr>
          <a:xfrm>
            <a:off x="2241331" y="1080850"/>
            <a:ext cx="32760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25579e6106d_3_108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g25579e6106d_3_108"/>
          <p:cNvSpPr txBox="1"/>
          <p:nvPr/>
        </p:nvSpPr>
        <p:spPr>
          <a:xfrm>
            <a:off x="826800" y="2536475"/>
            <a:ext cx="749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기본 분석 - 단</a:t>
            </a: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순 선형 회귀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g25579e6106d_3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2475" y="6685828"/>
            <a:ext cx="8029165" cy="16110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g25579e6106d_3_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23482" y="3807139"/>
            <a:ext cx="2069930" cy="1877306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g25579e6106d_3_108"/>
          <p:cNvSpPr txBox="1"/>
          <p:nvPr/>
        </p:nvSpPr>
        <p:spPr>
          <a:xfrm>
            <a:off x="10570899" y="5608250"/>
            <a:ext cx="442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범주형 변수 [19</a:t>
            </a:r>
            <a:r>
              <a:rPr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개]</a:t>
            </a:r>
            <a:endParaRPr sz="36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4" name="Google Shape;524;g25579e6106d_3_108"/>
          <p:cNvSpPr txBox="1"/>
          <p:nvPr/>
        </p:nvSpPr>
        <p:spPr>
          <a:xfrm>
            <a:off x="3188958" y="5684444"/>
            <a:ext cx="3738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연속</a:t>
            </a:r>
            <a:r>
              <a:rPr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형 변수 [6개]</a:t>
            </a:r>
            <a:endParaRPr sz="36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25" name="Google Shape;525;g25579e6106d_3_108"/>
          <p:cNvSpPr txBox="1"/>
          <p:nvPr/>
        </p:nvSpPr>
        <p:spPr>
          <a:xfrm>
            <a:off x="2126738" y="8993475"/>
            <a:ext cx="1403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연속형 변수 6개와 종속변수간의 관계성 확인하기 위해 단순 선형 회귀 실행</a:t>
            </a:r>
            <a:endParaRPr b="1" sz="30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26" name="Google Shape;526;g25579e6106d_3_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806503" y="3581400"/>
            <a:ext cx="1877300" cy="187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25579e6106d_3_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96275" y="8236500"/>
            <a:ext cx="8164600" cy="44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Google Shape;532;g25579e6106d_3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g25579e6106d_3_162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g25579e6106d_3_162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g25579e6106d_3_162"/>
          <p:cNvSpPr txBox="1"/>
          <p:nvPr/>
        </p:nvSpPr>
        <p:spPr>
          <a:xfrm>
            <a:off x="826800" y="2536475"/>
            <a:ext cx="749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기본 분석 - 단순 선형 회귀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6" name="Google Shape;536;g25579e6106d_3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900" y="4037650"/>
            <a:ext cx="16894350" cy="4111450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g25579e6106d_3_162"/>
          <p:cNvSpPr txBox="1"/>
          <p:nvPr/>
        </p:nvSpPr>
        <p:spPr>
          <a:xfrm>
            <a:off x="1953288" y="8402500"/>
            <a:ext cx="14032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 p-value &lt; 0.05</a:t>
            </a:r>
            <a:r>
              <a:rPr b="1" lang="en-US" sz="30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로 유의미하지만 설명력이 3% 이하로 낮은 것을 확인</a:t>
            </a:r>
            <a:endParaRPr b="1" sz="30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38" name="Google Shape;538;g25579e6106d_3_162"/>
          <p:cNvSpPr/>
          <p:nvPr/>
        </p:nvSpPr>
        <p:spPr>
          <a:xfrm>
            <a:off x="857250" y="7530625"/>
            <a:ext cx="14482800" cy="42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g25579e6106d_3_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5579e6106d_3_173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25579e6106d_3_173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g25579e6106d_3_173"/>
          <p:cNvSpPr txBox="1"/>
          <p:nvPr/>
        </p:nvSpPr>
        <p:spPr>
          <a:xfrm>
            <a:off x="826800" y="2536475"/>
            <a:ext cx="749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기본 분석 - 단순 선형 회귀 log 변환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g25579e6106d_3_173"/>
          <p:cNvSpPr txBox="1"/>
          <p:nvPr/>
        </p:nvSpPr>
        <p:spPr>
          <a:xfrm>
            <a:off x="7649650" y="7290425"/>
            <a:ext cx="1020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30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로그 변환을 시도했으나 설명력에 큰 차이가 없었다</a:t>
            </a:r>
            <a:endParaRPr b="1" sz="30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548" name="Google Shape;548;g25579e6106d_3_1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698" y="3889950"/>
            <a:ext cx="10920600" cy="2609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g25579e6106d_3_1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6475" y="3816399"/>
            <a:ext cx="7159401" cy="5115401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g25579e6106d_3_173"/>
          <p:cNvSpPr/>
          <p:nvPr/>
        </p:nvSpPr>
        <p:spPr>
          <a:xfrm>
            <a:off x="7417175" y="6100125"/>
            <a:ext cx="10841400" cy="4296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5579e6106d_3_187"/>
          <p:cNvSpPr/>
          <p:nvPr/>
        </p:nvSpPr>
        <p:spPr>
          <a:xfrm>
            <a:off x="1138500" y="4856100"/>
            <a:ext cx="16163400" cy="3690000"/>
          </a:xfrm>
          <a:prstGeom prst="rect">
            <a:avLst/>
          </a:prstGeom>
          <a:solidFill>
            <a:srgbClr val="FFF2CC">
              <a:alpha val="84280"/>
            </a:srgbClr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g25579e6106d_3_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5579e6106d_3_187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25579e6106d_3_187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g25579e6106d_3_187"/>
          <p:cNvSpPr txBox="1"/>
          <p:nvPr/>
        </p:nvSpPr>
        <p:spPr>
          <a:xfrm>
            <a:off x="826800" y="2536475"/>
            <a:ext cx="749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기본 분석 - 단순 선형 회귀 결론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g25579e6106d_3_187"/>
          <p:cNvSpPr txBox="1"/>
          <p:nvPr/>
        </p:nvSpPr>
        <p:spPr>
          <a:xfrm>
            <a:off x="1326325" y="5232150"/>
            <a:ext cx="15975600" cy="29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100"/>
              <a:buFont typeface="Noto Sans"/>
              <a:buAutoNum type="arabicPeriod"/>
            </a:pPr>
            <a:r>
              <a:rPr lang="en-US" sz="31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모든 연속형 변수가 왼쪽으로 편향되어 있기 때문에</a:t>
            </a:r>
            <a:endParaRPr sz="3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단순 선형 회귀 분석 시 로그 변환 유무에 관계없이 연관성이 낮음</a:t>
            </a:r>
            <a:endParaRPr sz="3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따라서 선형 회귀에서 feature에 대해 로그 변환을 하지 않는 것이 좋다고 판단했다</a:t>
            </a:r>
            <a:endParaRPr sz="3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100"/>
              <a:buFont typeface="Noto Sans"/>
              <a:buAutoNum type="arabicPeriod"/>
            </a:pPr>
            <a:r>
              <a:rPr lang="en-US" sz="31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각 변수와 독립변수는 유의미한 관계성을 가진다</a:t>
            </a:r>
            <a:endParaRPr sz="3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100"/>
              <a:buFont typeface="Noto Sans"/>
              <a:buAutoNum type="arabicPeriod"/>
            </a:pPr>
            <a:r>
              <a:rPr lang="en-US" sz="31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각 변수의 독립변수 설명력은 그다지 높지 않다</a:t>
            </a:r>
            <a:endParaRPr sz="3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61" name="Google Shape;561;g25579e6106d_3_187"/>
          <p:cNvSpPr txBox="1"/>
          <p:nvPr/>
        </p:nvSpPr>
        <p:spPr>
          <a:xfrm>
            <a:off x="1127550" y="3904200"/>
            <a:ext cx="1686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[결론]</a:t>
            </a:r>
            <a:endParaRPr b="1" sz="3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g255c2b57418_4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g255c2b57418_4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g255c2b57418_4_6"/>
          <p:cNvSpPr txBox="1"/>
          <p:nvPr/>
        </p:nvSpPr>
        <p:spPr>
          <a:xfrm>
            <a:off x="1936500" y="4971150"/>
            <a:ext cx="1441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</a:rPr>
              <a:t>군집화</a:t>
            </a:r>
            <a:endParaRPr b="0" i="0" sz="50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g25526f29f90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25526f29f90_0_169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팀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규칙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g25526f29f90_0_169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01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1" name="Google Shape;141;g25526f29f90_0_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750" y="2458250"/>
            <a:ext cx="16740049" cy="7578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g2559689d058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g2559689d058_1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559689d058_1_8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2559689d058_1_8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g2559689d058_1_8"/>
          <p:cNvSpPr txBox="1"/>
          <p:nvPr/>
        </p:nvSpPr>
        <p:spPr>
          <a:xfrm>
            <a:off x="826800" y="2536475"/>
            <a:ext cx="749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군집화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g2559689d058_1_8"/>
          <p:cNvSpPr txBox="1"/>
          <p:nvPr/>
        </p:nvSpPr>
        <p:spPr>
          <a:xfrm>
            <a:off x="876375" y="4596125"/>
            <a:ext cx="14402100" cy="50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K-Prototypes</a:t>
            </a:r>
            <a:r>
              <a:rPr b="1" lang="en-US" sz="3100">
                <a:solidFill>
                  <a:srgbClr val="5D5D5D"/>
                </a:solidFill>
              </a:rPr>
              <a:t>이란</a:t>
            </a:r>
            <a:r>
              <a:rPr b="1"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1" sz="31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82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800">
                <a:solidFill>
                  <a:srgbClr val="5D5D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en-US" sz="3100">
                <a:solidFill>
                  <a:srgbClr val="5D5D5D"/>
                </a:solidFill>
              </a:rPr>
              <a:t>범주형과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연속형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데이터가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혼재되어있을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때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사용할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수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있는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군집화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알고리즘</a:t>
            </a:r>
            <a:endParaRPr sz="31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82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82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800">
                <a:solidFill>
                  <a:srgbClr val="5D5D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en-US" sz="3100">
                <a:solidFill>
                  <a:srgbClr val="5D5D5D"/>
                </a:solidFill>
              </a:rPr>
              <a:t>수업시간에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배웠던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K-Means</a:t>
            </a:r>
            <a:r>
              <a:rPr lang="en-US" sz="3100">
                <a:solidFill>
                  <a:srgbClr val="5D5D5D"/>
                </a:solidFill>
              </a:rPr>
              <a:t>는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수치형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데이터만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사용가능</a:t>
            </a:r>
            <a:endParaRPr sz="3100">
              <a:solidFill>
                <a:srgbClr val="5D5D5D"/>
              </a:solidFill>
            </a:endParaRPr>
          </a:p>
          <a:p>
            <a:pPr indent="0" lvl="0" marL="2540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D5D5D"/>
              </a:solidFill>
            </a:endParaRPr>
          </a:p>
          <a:p>
            <a:pPr indent="-228600" lvl="0" marL="482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800">
                <a:solidFill>
                  <a:srgbClr val="5D5D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K-Modes</a:t>
            </a:r>
            <a:r>
              <a:rPr lang="en-US" sz="3100">
                <a:solidFill>
                  <a:srgbClr val="5D5D5D"/>
                </a:solidFill>
              </a:rPr>
              <a:t>는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범주형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데이터만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사용가능</a:t>
            </a:r>
            <a:endParaRPr sz="3100">
              <a:solidFill>
                <a:srgbClr val="5D5D5D"/>
              </a:solidFill>
            </a:endParaRPr>
          </a:p>
          <a:p>
            <a:pPr indent="-228600" lvl="0" marL="482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5D5D5D"/>
              </a:solidFill>
            </a:endParaRPr>
          </a:p>
          <a:p>
            <a:pPr indent="-228600" lvl="0" marL="482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n-US" sz="2800">
                <a:solidFill>
                  <a:srgbClr val="5D5D5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	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K-Modes, K-Means, K-Prototypes </a:t>
            </a:r>
            <a:r>
              <a:rPr lang="en-US" sz="3100">
                <a:solidFill>
                  <a:srgbClr val="5D5D5D"/>
                </a:solidFill>
              </a:rPr>
              <a:t>세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가지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알고리즘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모두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적용해본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결과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31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100">
                <a:solidFill>
                  <a:srgbClr val="5D5D5D"/>
                </a:solidFill>
              </a:rPr>
              <a:t>가장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결과가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100">
                <a:solidFill>
                  <a:srgbClr val="5D5D5D"/>
                </a:solidFill>
              </a:rPr>
              <a:t>좋았던</a:t>
            </a:r>
            <a:r>
              <a:rPr lang="en-US" sz="31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1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K-Prototypes </a:t>
            </a:r>
            <a:r>
              <a:rPr b="1" lang="en-US" sz="3100">
                <a:solidFill>
                  <a:srgbClr val="5D5D5D"/>
                </a:solidFill>
                <a:highlight>
                  <a:srgbClr val="FFF2CC"/>
                </a:highlight>
              </a:rPr>
              <a:t>모델</a:t>
            </a:r>
            <a:r>
              <a:rPr b="1" lang="en-US" sz="31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100">
                <a:solidFill>
                  <a:srgbClr val="5D5D5D"/>
                </a:solidFill>
                <a:highlight>
                  <a:srgbClr val="FFF2CC"/>
                </a:highlight>
              </a:rPr>
              <a:t>채택</a:t>
            </a:r>
            <a:endParaRPr b="1" sz="3100">
              <a:solidFill>
                <a:srgbClr val="5D5D5D"/>
              </a:solidFill>
              <a:highlight>
                <a:srgbClr val="FFF2CC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b="1" sz="56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579" name="Google Shape;579;g2559689d058_1_8"/>
          <p:cNvSpPr txBox="1"/>
          <p:nvPr/>
        </p:nvSpPr>
        <p:spPr>
          <a:xfrm>
            <a:off x="571925" y="3604700"/>
            <a:ext cx="1494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82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D5D5D"/>
                </a:solidFill>
              </a:rPr>
              <a:t>군집화를</a:t>
            </a:r>
            <a:r>
              <a:rPr b="1"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</a:rPr>
              <a:t>한</a:t>
            </a:r>
            <a:r>
              <a:rPr b="1"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</a:rPr>
              <a:t>이유</a:t>
            </a:r>
            <a:r>
              <a:rPr lang="en-US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-US" sz="3000">
                <a:solidFill>
                  <a:srgbClr val="5D5D5D"/>
                </a:solidFill>
              </a:rPr>
              <a:t>머신러닝에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들어가기에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앞서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시니어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를 군집화하여 </a:t>
            </a:r>
            <a:r>
              <a:rPr lang="en-US" sz="3000">
                <a:solidFill>
                  <a:srgbClr val="5D5D5D"/>
                </a:solidFill>
              </a:rPr>
              <a:t>군집별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특성을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파악하기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위해</a:t>
            </a:r>
            <a:endParaRPr sz="3000">
              <a:solidFill>
                <a:srgbClr val="5D5D5D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g2559689d058_1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g2559689d058_1_31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g2559689d058_1_31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2559689d058_1_31"/>
          <p:cNvSpPr txBox="1"/>
          <p:nvPr/>
        </p:nvSpPr>
        <p:spPr>
          <a:xfrm>
            <a:off x="826800" y="2536475"/>
            <a:ext cx="1716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군집화</a:t>
            </a:r>
            <a:endParaRPr b="0" i="0" sz="58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8" name="Google Shape;588;g2559689d058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6493" y="4302225"/>
            <a:ext cx="9720983" cy="403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559689d058_1_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38165" y="4174175"/>
            <a:ext cx="7758609" cy="5685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g2559689d058_1_31"/>
          <p:cNvSpPr txBox="1"/>
          <p:nvPr/>
        </p:nvSpPr>
        <p:spPr>
          <a:xfrm>
            <a:off x="750775" y="8637375"/>
            <a:ext cx="109206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엘보우 커브 시각화 결과,</a:t>
            </a:r>
            <a:endParaRPr b="1" sz="30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 =&gt; </a:t>
            </a:r>
            <a:r>
              <a:rPr b="1" lang="en-US" sz="3000">
                <a:solidFill>
                  <a:srgbClr val="666666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‘K가 2,3,4일 때 군집화에 효과적일 것’ 이라는 결론 도출</a:t>
            </a:r>
            <a:endParaRPr b="1" sz="3000">
              <a:solidFill>
                <a:srgbClr val="666666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-228600" lvl="0" marL="482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g2559689d058_1_31"/>
          <p:cNvSpPr txBox="1"/>
          <p:nvPr/>
        </p:nvSpPr>
        <p:spPr>
          <a:xfrm>
            <a:off x="826800" y="3122325"/>
            <a:ext cx="1326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*</a:t>
            </a: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K-Prototypes </a:t>
            </a:r>
            <a:r>
              <a:rPr lang="en-US" sz="3000">
                <a:solidFill>
                  <a:srgbClr val="5D5D5D"/>
                </a:solidFill>
              </a:rPr>
              <a:t>모델에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쓸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최적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군집의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개수를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찾기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위해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엘보우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커브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시각화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g2559689d058_1_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g2559689d058_1_50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g2559689d058_1_50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g2559689d058_1_50"/>
          <p:cNvSpPr txBox="1"/>
          <p:nvPr/>
        </p:nvSpPr>
        <p:spPr>
          <a:xfrm>
            <a:off x="826800" y="2536475"/>
            <a:ext cx="14294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군집화</a:t>
            </a:r>
            <a:endParaRPr b="0" i="0" sz="58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0" name="Google Shape;600;g2559689d058_1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4250365"/>
            <a:ext cx="12171942" cy="5721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1" name="Google Shape;601;g2559689d058_1_50"/>
          <p:cNvGraphicFramePr/>
          <p:nvPr/>
        </p:nvGraphicFramePr>
        <p:xfrm>
          <a:off x="12983600" y="4446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{743F44A4-7365-4A70-AA57-F9029A15A933}</a:tableStyleId>
              </a:tblPr>
              <a:tblGrid>
                <a:gridCol w="2192300"/>
                <a:gridCol w="2555550"/>
              </a:tblGrid>
              <a:tr h="626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군</a:t>
                      </a: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집 개수</a:t>
                      </a:r>
                      <a:endParaRPr b="1" sz="2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B6F7B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실루</a:t>
                      </a: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엣 스코어</a:t>
                      </a:r>
                      <a:endParaRPr b="1" sz="2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B6F7BB"/>
                    </a:solidFill>
                  </a:tcPr>
                </a:tc>
              </a:tr>
              <a:tr h="636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2</a:t>
                      </a:r>
                      <a:endParaRPr b="1" sz="2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0.828</a:t>
                      </a:r>
                      <a:endParaRPr b="1" sz="2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656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3</a:t>
                      </a:r>
                      <a:endParaRPr b="1" sz="2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0.696</a:t>
                      </a:r>
                      <a:endParaRPr b="1" sz="2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88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4</a:t>
                      </a:r>
                      <a:endParaRPr b="1" sz="2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0.592</a:t>
                      </a:r>
                      <a:endParaRPr b="1" sz="25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602" name="Google Shape;602;g2559689d058_1_50"/>
          <p:cNvSpPr txBox="1"/>
          <p:nvPr/>
        </p:nvSpPr>
        <p:spPr>
          <a:xfrm>
            <a:off x="13616400" y="7911600"/>
            <a:ext cx="394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666666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군집 개수 = 3 채택</a:t>
            </a:r>
            <a:endParaRPr b="1" sz="3000">
              <a:solidFill>
                <a:srgbClr val="666666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03" name="Google Shape;603;g2559689d058_1_50"/>
          <p:cNvSpPr txBox="1"/>
          <p:nvPr/>
        </p:nvSpPr>
        <p:spPr>
          <a:xfrm>
            <a:off x="773925" y="3107375"/>
            <a:ext cx="76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*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K가 2, 3, 4일 때의 실루엣 분석 시각화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g2559689d058_1_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2559689d058_1_65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g2559689d058_1_65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2559689d058_1_65"/>
          <p:cNvSpPr txBox="1"/>
          <p:nvPr/>
        </p:nvSpPr>
        <p:spPr>
          <a:xfrm>
            <a:off x="826800" y="2536475"/>
            <a:ext cx="1686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군집화</a:t>
            </a:r>
            <a:endParaRPr b="0" i="0" sz="58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2" name="Google Shape;612;g2559689d058_1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400" y="4994250"/>
            <a:ext cx="5665475" cy="281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g2559689d058_1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2725" y="4938200"/>
            <a:ext cx="5665475" cy="2979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2559689d058_1_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70025" y="4862000"/>
            <a:ext cx="5713175" cy="304021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2559689d058_1_65"/>
          <p:cNvSpPr txBox="1"/>
          <p:nvPr/>
        </p:nvSpPr>
        <p:spPr>
          <a:xfrm>
            <a:off x="850125" y="3259775"/>
            <a:ext cx="7603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*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군집의 개수가 3개일 때 군집화 결과</a:t>
            </a:r>
            <a:endParaRPr sz="3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g2559689d058_1_65"/>
          <p:cNvSpPr txBox="1"/>
          <p:nvPr/>
        </p:nvSpPr>
        <p:spPr>
          <a:xfrm>
            <a:off x="796600" y="4328338"/>
            <a:ext cx="9633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434343"/>
                </a:solidFill>
                <a:latin typeface="Noto Sans"/>
                <a:ea typeface="Noto Sans"/>
                <a:cs typeface="Noto Sans"/>
                <a:sym typeface="Noto Sans"/>
              </a:rPr>
              <a:t>관람횟수(view_cnt) 기준으로 최소, 최댓값을 추출</a:t>
            </a:r>
            <a:endParaRPr sz="2500">
              <a:solidFill>
                <a:srgbClr val="434343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7" name="Google Shape;617;g2559689d058_1_65"/>
          <p:cNvSpPr txBox="1"/>
          <p:nvPr/>
        </p:nvSpPr>
        <p:spPr>
          <a:xfrm>
            <a:off x="2241325" y="8651950"/>
            <a:ext cx="1467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=&gt; </a:t>
            </a: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관람횟수가 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Noto Sans"/>
                <a:ea typeface="Noto Sans"/>
                <a:cs typeface="Noto Sans"/>
                <a:sym typeface="Noto Sans"/>
              </a:rPr>
              <a:t>적은 그룹, 보통인 그룹, 많은 그룹</a:t>
            </a:r>
            <a:r>
              <a:rPr b="1"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으로 군집화가 잘되었다는 결론 도출</a:t>
            </a:r>
            <a:endParaRPr b="1"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18" name="Google Shape;618;g2559689d058_1_65"/>
          <p:cNvSpPr/>
          <p:nvPr/>
        </p:nvSpPr>
        <p:spPr>
          <a:xfrm>
            <a:off x="766675" y="6032625"/>
            <a:ext cx="2356200" cy="1191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19" name="Google Shape;619;g2559689d058_1_65"/>
          <p:cNvSpPr/>
          <p:nvPr/>
        </p:nvSpPr>
        <p:spPr>
          <a:xfrm>
            <a:off x="6518350" y="6032625"/>
            <a:ext cx="2356200" cy="1191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20" name="Google Shape;620;g2559689d058_1_65"/>
          <p:cNvSpPr/>
          <p:nvPr/>
        </p:nvSpPr>
        <p:spPr>
          <a:xfrm>
            <a:off x="12270025" y="6060963"/>
            <a:ext cx="2356200" cy="1191300"/>
          </a:xfrm>
          <a:prstGeom prst="roundRect">
            <a:avLst>
              <a:gd fmla="val 16667" name="adj"/>
            </a:avLst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g2559689d058_1_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g2559689d058_1_79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559689d058_1_79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g2559689d058_1_79"/>
          <p:cNvSpPr txBox="1"/>
          <p:nvPr/>
        </p:nvSpPr>
        <p:spPr>
          <a:xfrm>
            <a:off x="826800" y="2536475"/>
            <a:ext cx="1839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군집화 </a:t>
            </a:r>
            <a:endParaRPr b="0" i="0" sz="58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9" name="Google Shape;629;g2559689d058_1_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5498" y="4039175"/>
            <a:ext cx="6863191" cy="592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559689d058_1_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5225" y="4021525"/>
            <a:ext cx="6863200" cy="6085728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2559689d058_1_79"/>
          <p:cNvSpPr txBox="1"/>
          <p:nvPr/>
        </p:nvSpPr>
        <p:spPr>
          <a:xfrm>
            <a:off x="697725" y="3335975"/>
            <a:ext cx="5862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*</a:t>
            </a:r>
            <a:r>
              <a:rPr lang="en-US" sz="33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군집 별 feature 특성 파악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g2559689d058_1_79"/>
          <p:cNvSpPr/>
          <p:nvPr/>
        </p:nvSpPr>
        <p:spPr>
          <a:xfrm>
            <a:off x="929025" y="6204350"/>
            <a:ext cx="6401400" cy="1632600"/>
          </a:xfrm>
          <a:prstGeom prst="frame">
            <a:avLst>
              <a:gd fmla="val 256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559689d058_1_79"/>
          <p:cNvSpPr/>
          <p:nvPr/>
        </p:nvSpPr>
        <p:spPr>
          <a:xfrm>
            <a:off x="9165500" y="7836950"/>
            <a:ext cx="6401400" cy="1632600"/>
          </a:xfrm>
          <a:prstGeom prst="frame">
            <a:avLst>
              <a:gd fmla="val 2564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8" name="Google Shape;638;g255c2b57418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g255c2b57418_4_12"/>
          <p:cNvSpPr txBox="1"/>
          <p:nvPr/>
        </p:nvSpPr>
        <p:spPr>
          <a:xfrm>
            <a:off x="1779975" y="4666350"/>
            <a:ext cx="1441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</a:rPr>
              <a:t>머신러닝</a:t>
            </a:r>
            <a:endParaRPr b="0" i="0" sz="50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0" name="Google Shape;640;g255c2b57418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g25579e6106d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g25579e6106d_0_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7830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25579e6106d_0_166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머신러닝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25579e6106d_0_166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9" name="Google Shape;649;g25579e6106d_0_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6063" y="4631225"/>
            <a:ext cx="2039276" cy="2039276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g25579e6106d_0_166"/>
          <p:cNvSpPr/>
          <p:nvPr/>
        </p:nvSpPr>
        <p:spPr>
          <a:xfrm>
            <a:off x="-395500" y="5711750"/>
            <a:ext cx="9090600" cy="189300"/>
          </a:xfrm>
          <a:prstGeom prst="mathMinus">
            <a:avLst>
              <a:gd fmla="val 23520" name="adj1"/>
            </a:avLst>
          </a:prstGeom>
          <a:solidFill>
            <a:srgbClr val="4FC1E9"/>
          </a:solidFill>
          <a:ln cap="flat" cmpd="sng" w="9525">
            <a:solidFill>
              <a:srgbClr val="4FC1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25579e6106d_0_166"/>
          <p:cNvSpPr/>
          <p:nvPr/>
        </p:nvSpPr>
        <p:spPr>
          <a:xfrm>
            <a:off x="9628300" y="5692050"/>
            <a:ext cx="9090600" cy="189300"/>
          </a:xfrm>
          <a:prstGeom prst="mathMinus">
            <a:avLst>
              <a:gd fmla="val 23520" name="adj1"/>
            </a:avLst>
          </a:prstGeom>
          <a:solidFill>
            <a:srgbClr val="4FC1E9"/>
          </a:solidFill>
          <a:ln cap="flat" cmpd="sng" w="9525">
            <a:solidFill>
              <a:srgbClr val="4FC1E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5579e6106d_0_166"/>
          <p:cNvSpPr/>
          <p:nvPr/>
        </p:nvSpPr>
        <p:spPr>
          <a:xfrm>
            <a:off x="8771300" y="-846150"/>
            <a:ext cx="78600" cy="8669100"/>
          </a:xfrm>
          <a:prstGeom prst="mathMinus">
            <a:avLst>
              <a:gd fmla="val 23520" name="adj1"/>
            </a:avLst>
          </a:prstGeom>
          <a:solidFill>
            <a:srgbClr val="FCD770"/>
          </a:solidFill>
          <a:ln cap="flat" cmpd="sng" w="9525">
            <a:solidFill>
              <a:srgbClr val="FCD7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g25579e6106d_0_166"/>
          <p:cNvSpPr/>
          <p:nvPr/>
        </p:nvSpPr>
        <p:spPr>
          <a:xfrm>
            <a:off x="8771300" y="3802050"/>
            <a:ext cx="78600" cy="8669100"/>
          </a:xfrm>
          <a:prstGeom prst="mathMinus">
            <a:avLst>
              <a:gd fmla="val 23520" name="adj1"/>
            </a:avLst>
          </a:prstGeom>
          <a:solidFill>
            <a:srgbClr val="FCD770"/>
          </a:solidFill>
          <a:ln cap="flat" cmpd="sng" w="9525">
            <a:solidFill>
              <a:srgbClr val="FCD77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25579e6106d_0_166"/>
          <p:cNvSpPr txBox="1"/>
          <p:nvPr/>
        </p:nvSpPr>
        <p:spPr>
          <a:xfrm>
            <a:off x="1910900" y="3685450"/>
            <a:ext cx="4699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Logistic Regression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5" name="Google Shape;655;g25579e6106d_0_166"/>
          <p:cNvSpPr txBox="1"/>
          <p:nvPr/>
        </p:nvSpPr>
        <p:spPr>
          <a:xfrm>
            <a:off x="2927900" y="7364250"/>
            <a:ext cx="2443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LightGBM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6" name="Google Shape;656;g25579e6106d_0_166"/>
          <p:cNvSpPr txBox="1"/>
          <p:nvPr/>
        </p:nvSpPr>
        <p:spPr>
          <a:xfrm>
            <a:off x="11991700" y="3609250"/>
            <a:ext cx="3600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Random Forest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g25579e6106d_0_166"/>
          <p:cNvSpPr txBox="1"/>
          <p:nvPr/>
        </p:nvSpPr>
        <p:spPr>
          <a:xfrm>
            <a:off x="12325700" y="7288050"/>
            <a:ext cx="3024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Ridge, Lasso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2" name="Google Shape;662;g25579e6106d_0_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25579e6106d_0_155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4" name="Google Shape;664;g25579e6106d_0_155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665" name="Google Shape;665;g25579e6106d_0_155"/>
          <p:cNvGraphicFramePr/>
          <p:nvPr/>
        </p:nvGraphicFramePr>
        <p:xfrm>
          <a:off x="1375225" y="3363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{AA85CA21-4392-4052-B506-1C63B2368835}</a:tableStyleId>
              </a:tblPr>
              <a:tblGrid>
                <a:gridCol w="3403700"/>
                <a:gridCol w="3766975"/>
              </a:tblGrid>
              <a:tr h="44735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features</a:t>
                      </a:r>
                      <a:endParaRPr b="1" sz="20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C9DAF8"/>
                    </a:solidFill>
                  </a:tcPr>
                </a:tc>
                <a:tc hMerge="1"/>
              </a:tr>
              <a:tr h="72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성별</a:t>
                      </a:r>
                      <a:endParaRPr sz="20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문화예술관련 많이 지출하는 항목 1순위</a:t>
                      </a:r>
                      <a:endParaRPr sz="20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72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학력</a:t>
                      </a:r>
                      <a:endParaRPr sz="20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문화예술 관련 향후 지출을 늘리고 싶은 항목 1순위</a:t>
                      </a:r>
                      <a:endParaRPr sz="20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99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혼인상태</a:t>
                      </a:r>
                      <a:endParaRPr sz="20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문화행사참여시 가장 큰 어려움</a:t>
                      </a:r>
                      <a:endParaRPr sz="20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726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종사상지위</a:t>
                      </a:r>
                      <a:endParaRPr sz="20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1년이내 문화공간에서 개최하는 문화행사참여의향</a:t>
                      </a:r>
                      <a:endParaRPr sz="20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599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가구소득</a:t>
                      </a:r>
                      <a:endParaRPr sz="20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역사문화유적지 방문경험여부</a:t>
                      </a:r>
                      <a:endParaRPr sz="20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72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장애등록여부</a:t>
                      </a:r>
                      <a:endParaRPr sz="20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1년이내 역사 문화유적지  방문의향</a:t>
                      </a:r>
                      <a:endParaRPr sz="20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726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문화예술행사 선택기준</a:t>
                      </a:r>
                      <a:endParaRPr sz="20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축제(거리축제포함)방문경험여부</a:t>
                      </a:r>
                      <a:endParaRPr sz="20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  <a:tr h="44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문화예술행사 관람걸림돌</a:t>
                      </a:r>
                      <a:endParaRPr sz="20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1년이내축제참여의향</a:t>
                      </a:r>
                      <a:endParaRPr sz="2000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66" name="Google Shape;666;g25579e6106d_0_155"/>
          <p:cNvGraphicFramePr/>
          <p:nvPr/>
        </p:nvGraphicFramePr>
        <p:xfrm>
          <a:off x="11178300" y="3348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{AA85CA21-4392-4052-B506-1C63B2368835}</a:tableStyleId>
              </a:tblPr>
              <a:tblGrid>
                <a:gridCol w="3739700"/>
              </a:tblGrid>
              <a:tr h="582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 u="none" cap="none" strike="noStrike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target</a:t>
                      </a:r>
                      <a:endParaRPr sz="2000" u="none" cap="none" strike="noStrike"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2000">
                          <a:solidFill>
                            <a:srgbClr val="5D5D5D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문화예술행사관람횟수 총합</a:t>
                      </a:r>
                      <a:endParaRPr sz="2000" u="none" cap="none" strike="noStrike">
                        <a:solidFill>
                          <a:srgbClr val="5D5D5D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  <p:sp>
        <p:nvSpPr>
          <p:cNvPr id="667" name="Google Shape;667;g25579e6106d_0_155"/>
          <p:cNvSpPr txBox="1"/>
          <p:nvPr/>
        </p:nvSpPr>
        <p:spPr>
          <a:xfrm>
            <a:off x="1101725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머신러닝에 </a:t>
            </a: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사용한 Feature, Target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Google Shape;672;g25579e6106d_3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5579e6106d_3_307"/>
          <p:cNvSpPr txBox="1"/>
          <p:nvPr/>
        </p:nvSpPr>
        <p:spPr>
          <a:xfrm>
            <a:off x="1779975" y="4666350"/>
            <a:ext cx="14415000" cy="24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</a:rPr>
              <a:t>다중회귀</a:t>
            </a:r>
            <a:endParaRPr b="1" sz="5000">
              <a:solidFill>
                <a:srgbClr val="5D5D5D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b="1" sz="43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b="1" lang="en-US" sz="4000">
                <a:solidFill>
                  <a:srgbClr val="888888"/>
                </a:solidFill>
                <a:latin typeface="Noto Sans"/>
                <a:ea typeface="Noto Sans"/>
                <a:cs typeface="Noto Sans"/>
                <a:sym typeface="Noto Sans"/>
              </a:rPr>
              <a:t>Ridge, Lasso</a:t>
            </a:r>
            <a:endParaRPr b="1" sz="5000">
              <a:solidFill>
                <a:srgbClr val="5D5D5D"/>
              </a:solidFill>
            </a:endParaRPr>
          </a:p>
        </p:txBody>
      </p:sp>
      <p:pic>
        <p:nvPicPr>
          <p:cNvPr id="674" name="Google Shape;674;g25579e6106d_3_3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g25526f29f90_0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g25526f29f90_0_66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머신러닝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25526f29f90_0_66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g25526f29f90_0_66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다중회귀 - Lasso, Ridge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3" name="Google Shape;683;g25526f29f90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50" y="4327550"/>
            <a:ext cx="11234121" cy="179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g25526f29f90_0_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300" y="7256725"/>
            <a:ext cx="11234124" cy="1783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g25526f29f90_0_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322850" y="4166475"/>
            <a:ext cx="4007750" cy="5065175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g25526f29f90_0_66"/>
          <p:cNvSpPr txBox="1"/>
          <p:nvPr/>
        </p:nvSpPr>
        <p:spPr>
          <a:xfrm>
            <a:off x="933450" y="3438725"/>
            <a:ext cx="5508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</a:t>
            </a: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전처리 - 필터링, 로그변환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g25526f29f90_0_66"/>
          <p:cNvSpPr txBox="1"/>
          <p:nvPr/>
        </p:nvSpPr>
        <p:spPr>
          <a:xfrm>
            <a:off x="4572000" y="6220725"/>
            <a:ext cx="37419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시니어, 수도권 필터링</a:t>
            </a:r>
            <a:endParaRPr i="0" sz="2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688" name="Google Shape;688;g25526f29f90_0_66"/>
          <p:cNvSpPr txBox="1"/>
          <p:nvPr/>
        </p:nvSpPr>
        <p:spPr>
          <a:xfrm>
            <a:off x="5187758" y="9231650"/>
            <a:ext cx="242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target log화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g25526f29f90_0_66"/>
          <p:cNvSpPr txBox="1"/>
          <p:nvPr/>
        </p:nvSpPr>
        <p:spPr>
          <a:xfrm>
            <a:off x="14321608" y="3385625"/>
            <a:ext cx="242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[log변환 결과]</a:t>
            </a:r>
            <a:endParaRPr b="1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g255c2b57418_2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255c2b57418_2_2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55c2b57418_2_251"/>
          <p:cNvSpPr txBox="1"/>
          <p:nvPr/>
        </p:nvSpPr>
        <p:spPr>
          <a:xfrm>
            <a:off x="4114800" y="4818750"/>
            <a:ext cx="9943800" cy="28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주제 선정 배경</a:t>
            </a:r>
            <a:endParaRPr b="1" sz="5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500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rgbClr val="888888"/>
                </a:solidFill>
              </a:rPr>
              <a:t>서울특별시 내 시니어들의 특성에 따른 </a:t>
            </a:r>
            <a:endParaRPr b="1" sz="3500">
              <a:solidFill>
                <a:srgbClr val="888888"/>
              </a:solidFill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500">
                <a:solidFill>
                  <a:srgbClr val="888888"/>
                </a:solidFill>
              </a:rPr>
              <a:t>문화생활 참여 예측 및 소비분석</a:t>
            </a:r>
            <a:endParaRPr b="1" sz="3500">
              <a:solidFill>
                <a:srgbClr val="88888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g25579e6106d_0_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g25579e6106d_0_242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머신러닝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g25579e6106d_0_242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g25579e6106d_0_242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다중회귀 - Lasso, Ridge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g25579e6106d_0_242"/>
          <p:cNvSpPr txBox="1"/>
          <p:nvPr/>
        </p:nvSpPr>
        <p:spPr>
          <a:xfrm>
            <a:off x="933450" y="3286325"/>
            <a:ext cx="52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*전처리  One-Hot Encoding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9" name="Google Shape;699;g25579e6106d_0_2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050" y="6086375"/>
            <a:ext cx="8793626" cy="29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g25579e6106d_0_2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9050" y="4233503"/>
            <a:ext cx="9455775" cy="124447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25579e6106d_0_242"/>
          <p:cNvSpPr/>
          <p:nvPr/>
        </p:nvSpPr>
        <p:spPr>
          <a:xfrm>
            <a:off x="5288050" y="8275875"/>
            <a:ext cx="1545300" cy="723300"/>
          </a:xfrm>
          <a:prstGeom prst="frame">
            <a:avLst>
              <a:gd fmla="val 3519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25579e6106d_0_242"/>
          <p:cNvSpPr txBox="1"/>
          <p:nvPr/>
        </p:nvSpPr>
        <p:spPr>
          <a:xfrm>
            <a:off x="10554825" y="5271925"/>
            <a:ext cx="81282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age, sido 제외한 범주형 변수에 대해  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one-hot encoding 수행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g25579e6106d_0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6392326"/>
            <a:ext cx="11033374" cy="343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g25579e6106d_0_2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g25579e6106d_0_249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머신러닝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g25579e6106d_0_249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g25579e6106d_0_249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다중회귀 - Lasso, Ridge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g25579e6106d_0_249"/>
          <p:cNvSpPr txBox="1"/>
          <p:nvPr/>
        </p:nvSpPr>
        <p:spPr>
          <a:xfrm>
            <a:off x="933450" y="3286325"/>
            <a:ext cx="52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 모델 생성 및 평가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3" name="Google Shape;713;g25579e6106d_0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7775" y="3946523"/>
            <a:ext cx="4639125" cy="2217200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g25579e6106d_0_249"/>
          <p:cNvSpPr txBox="1"/>
          <p:nvPr/>
        </p:nvSpPr>
        <p:spPr>
          <a:xfrm>
            <a:off x="13161929" y="3565000"/>
            <a:ext cx="1165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[결과]</a:t>
            </a:r>
            <a:endParaRPr b="1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g25579e6106d_0_249"/>
          <p:cNvSpPr txBox="1"/>
          <p:nvPr/>
        </p:nvSpPr>
        <p:spPr>
          <a:xfrm>
            <a:off x="11328571" y="4561450"/>
            <a:ext cx="28146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Ridge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MSE : 0.990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RMSE : 0.969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R제곱 : 0.222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6" name="Google Shape;716;g25579e6106d_0_249"/>
          <p:cNvSpPr txBox="1"/>
          <p:nvPr/>
        </p:nvSpPr>
        <p:spPr>
          <a:xfrm>
            <a:off x="14645196" y="4503950"/>
            <a:ext cx="26622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Lasso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t/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MSE : 1.110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RMSE : 1.11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R제곱 : -0.021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17" name="Google Shape;717;g25579e6106d_0_249"/>
          <p:cNvSpPr/>
          <p:nvPr/>
        </p:nvSpPr>
        <p:spPr>
          <a:xfrm>
            <a:off x="323851" y="8354875"/>
            <a:ext cx="4195800" cy="1018500"/>
          </a:xfrm>
          <a:prstGeom prst="frame">
            <a:avLst>
              <a:gd fmla="val 3519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g25579e6106d_0_249"/>
          <p:cNvSpPr txBox="1"/>
          <p:nvPr/>
        </p:nvSpPr>
        <p:spPr>
          <a:xfrm>
            <a:off x="11626426" y="7343300"/>
            <a:ext cx="53964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=&gt; 좋은 지표와는 반대로 나옴 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다중회귀의 한계로 </a:t>
            </a:r>
            <a:r>
              <a:rPr b="1" lang="en-US" sz="27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분류분석 진행</a:t>
            </a:r>
            <a:endParaRPr b="1" i="0" sz="2700" u="none" cap="none" strike="noStrike">
              <a:solidFill>
                <a:srgbClr val="000000"/>
              </a:solidFill>
              <a:highlight>
                <a:srgbClr val="F4CCCC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g255c2b57418_2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g255c2b57418_2_176"/>
          <p:cNvSpPr txBox="1"/>
          <p:nvPr/>
        </p:nvSpPr>
        <p:spPr>
          <a:xfrm>
            <a:off x="1936500" y="4666350"/>
            <a:ext cx="1441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666666"/>
                </a:solidFill>
              </a:rPr>
              <a:t>분류</a:t>
            </a:r>
            <a:endParaRPr b="0" i="0" sz="50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5" name="Google Shape;725;g255c2b57418_2_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g255c2b57418_2_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31" name="Google Shape;731;g255c2b57418_2_206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255c2b57418_2_206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33" name="Google Shape;733;g255c2b57418_2_2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75225" y="4446400"/>
            <a:ext cx="2820774" cy="2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255c2b57418_2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36525" y="4446408"/>
            <a:ext cx="2820771" cy="29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255c2b57418_2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047167" y="4405350"/>
            <a:ext cx="2820771" cy="292912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255c2b57418_2_206"/>
          <p:cNvSpPr txBox="1"/>
          <p:nvPr/>
        </p:nvSpPr>
        <p:spPr>
          <a:xfrm>
            <a:off x="8894375" y="7597003"/>
            <a:ext cx="27051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하위 관람 그룹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7회 이하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37" name="Google Shape;737;g255c2b57418_2_206"/>
          <p:cNvSpPr txBox="1"/>
          <p:nvPr/>
        </p:nvSpPr>
        <p:spPr>
          <a:xfrm>
            <a:off x="11441823" y="7597000"/>
            <a:ext cx="38829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평균 관람 그룹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7회 초과 25회 이하</a:t>
            </a:r>
            <a:endParaRPr sz="2700"/>
          </a:p>
        </p:txBody>
      </p:sp>
      <p:sp>
        <p:nvSpPr>
          <p:cNvPr id="738" name="Google Shape;738;g255c2b57418_2_206"/>
          <p:cNvSpPr txBox="1"/>
          <p:nvPr/>
        </p:nvSpPr>
        <p:spPr>
          <a:xfrm>
            <a:off x="15105008" y="7596996"/>
            <a:ext cx="27051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상위 관람 그룹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25회 초과</a:t>
            </a:r>
            <a:endParaRPr sz="2700"/>
          </a:p>
        </p:txBody>
      </p:sp>
      <p:sp>
        <p:nvSpPr>
          <p:cNvPr id="739" name="Google Shape;739;g255c2b57418_2_206"/>
          <p:cNvSpPr txBox="1"/>
          <p:nvPr/>
        </p:nvSpPr>
        <p:spPr>
          <a:xfrm>
            <a:off x="6651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분류</a:t>
            </a:r>
            <a:endParaRPr b="1" sz="3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740" name="Google Shape;740;g255c2b57418_2_206"/>
          <p:cNvSpPr txBox="1"/>
          <p:nvPr/>
        </p:nvSpPr>
        <p:spPr>
          <a:xfrm>
            <a:off x="562500" y="3955400"/>
            <a:ext cx="52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 Target : [관람 횟수] 전처리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g255c2b57418_2_206"/>
          <p:cNvSpPr txBox="1"/>
          <p:nvPr/>
        </p:nvSpPr>
        <p:spPr>
          <a:xfrm>
            <a:off x="588900" y="4732900"/>
            <a:ext cx="8095200" cy="35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500"/>
              <a:buFont typeface="Noto Sans"/>
              <a:buChar char="-"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타겟 범주 기준 통일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500"/>
              <a:buFont typeface="Noto Sans"/>
              <a:buChar char="-"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[상, 중, 하] 총 3개의 카테고리로 관람횟수(참여도) 범주 분리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500"/>
              <a:buFont typeface="Noto Sans"/>
              <a:buChar char="-"/>
            </a:pPr>
            <a:r>
              <a:rPr lang="en-US" sz="25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하위 관람 그룹(target = 1) : 최솟값 ~ 제 1 사분위수</a:t>
            </a:r>
            <a:endParaRPr sz="25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500"/>
              <a:buFont typeface="Noto Sans"/>
              <a:buChar char="-"/>
            </a:pPr>
            <a:r>
              <a:rPr lang="en-US" sz="2500">
                <a:solidFill>
                  <a:srgbClr val="5D5D5D"/>
                </a:solidFill>
                <a:highlight>
                  <a:srgbClr val="CFE2F3"/>
                </a:highlight>
                <a:latin typeface="Noto Sans"/>
                <a:ea typeface="Noto Sans"/>
                <a:cs typeface="Noto Sans"/>
                <a:sym typeface="Noto Sans"/>
              </a:rPr>
              <a:t>평균</a:t>
            </a:r>
            <a:r>
              <a:rPr lang="en-US" sz="2500">
                <a:solidFill>
                  <a:srgbClr val="5D5D5D"/>
                </a:solidFill>
                <a:highlight>
                  <a:srgbClr val="CFE2F3"/>
                </a:highlight>
                <a:latin typeface="Noto Sans"/>
                <a:ea typeface="Noto Sans"/>
                <a:cs typeface="Noto Sans"/>
                <a:sym typeface="Noto Sans"/>
              </a:rPr>
              <a:t> 관람 그룹(target = 2) :</a:t>
            </a:r>
            <a:r>
              <a:rPr lang="en-US" sz="2500">
                <a:solidFill>
                  <a:srgbClr val="5D5D5D"/>
                </a:solidFill>
                <a:highlight>
                  <a:srgbClr val="CFE2F3"/>
                </a:highlight>
                <a:latin typeface="Noto Sans"/>
                <a:ea typeface="Noto Sans"/>
                <a:cs typeface="Noto Sans"/>
                <a:sym typeface="Noto Sans"/>
              </a:rPr>
              <a:t> 제 1 사분위수 ~ 평균</a:t>
            </a:r>
            <a:endParaRPr sz="2500">
              <a:solidFill>
                <a:srgbClr val="5D5D5D"/>
              </a:solidFill>
              <a:highlight>
                <a:srgbClr val="CFE2F3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500"/>
              <a:buFont typeface="Noto Sans"/>
              <a:buChar char="-"/>
            </a:pPr>
            <a:r>
              <a:rPr lang="en-US" sz="2500">
                <a:solidFill>
                  <a:srgbClr val="5D5D5D"/>
                </a:solidFill>
                <a:highlight>
                  <a:srgbClr val="D9EAD3"/>
                </a:highlight>
                <a:latin typeface="Noto Sans"/>
                <a:ea typeface="Noto Sans"/>
                <a:cs typeface="Noto Sans"/>
                <a:sym typeface="Noto Sans"/>
              </a:rPr>
              <a:t>상위 </a:t>
            </a:r>
            <a:r>
              <a:rPr lang="en-US" sz="2500">
                <a:solidFill>
                  <a:srgbClr val="5D5D5D"/>
                </a:solidFill>
                <a:highlight>
                  <a:srgbClr val="D9EAD3"/>
                </a:highlight>
                <a:latin typeface="Noto Sans"/>
                <a:ea typeface="Noto Sans"/>
                <a:cs typeface="Noto Sans"/>
                <a:sym typeface="Noto Sans"/>
              </a:rPr>
              <a:t>관람 그룹(target = 3) :</a:t>
            </a:r>
            <a:r>
              <a:rPr lang="en-US" sz="2500">
                <a:solidFill>
                  <a:srgbClr val="5D5D5D"/>
                </a:solidFill>
                <a:highlight>
                  <a:srgbClr val="D9EAD3"/>
                </a:highlight>
                <a:latin typeface="Noto Sans"/>
                <a:ea typeface="Noto Sans"/>
                <a:cs typeface="Noto Sans"/>
                <a:sym typeface="Noto Sans"/>
              </a:rPr>
              <a:t> 평균 ~ 최댓값</a:t>
            </a:r>
            <a:endParaRPr sz="2500">
              <a:solidFill>
                <a:srgbClr val="5D5D5D"/>
              </a:solidFill>
              <a:highlight>
                <a:srgbClr val="D9EAD3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6" name="Google Shape;746;g2559689d058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g2559689d058_0_397"/>
          <p:cNvSpPr txBox="1"/>
          <p:nvPr/>
        </p:nvSpPr>
        <p:spPr>
          <a:xfrm>
            <a:off x="1936500" y="4666350"/>
            <a:ext cx="1441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666666"/>
                </a:solidFill>
              </a:rPr>
              <a:t>Logistic Regression</a:t>
            </a:r>
            <a:endParaRPr b="0" i="0" sz="5000" u="none" cap="none" strike="noStrike">
              <a:solidFill>
                <a:srgbClr val="6666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8" name="Google Shape;748;g2559689d058_0_3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3" name="Google Shape;753;g25579e6106d_0_2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g25579e6106d_0_270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머신러닝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g25579e6106d_0_270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g25579e6106d_0_270"/>
          <p:cNvSpPr txBox="1"/>
          <p:nvPr/>
        </p:nvSpPr>
        <p:spPr>
          <a:xfrm>
            <a:off x="741300" y="2473125"/>
            <a:ext cx="6520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Logistic Regression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57" name="Google Shape;757;g25579e6106d_0_2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713" y="4273500"/>
            <a:ext cx="7111825" cy="19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25579e6106d_0_2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72275" y="6959700"/>
            <a:ext cx="9799150" cy="183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g25579e6106d_0_270"/>
          <p:cNvSpPr/>
          <p:nvPr/>
        </p:nvSpPr>
        <p:spPr>
          <a:xfrm>
            <a:off x="12518650" y="8222450"/>
            <a:ext cx="1155300" cy="583500"/>
          </a:xfrm>
          <a:prstGeom prst="frame">
            <a:avLst>
              <a:gd fmla="val 3519" name="adj1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g25579e6106d_0_270"/>
          <p:cNvSpPr txBox="1"/>
          <p:nvPr/>
        </p:nvSpPr>
        <p:spPr>
          <a:xfrm>
            <a:off x="817500" y="4197300"/>
            <a:ext cx="52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 전처리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g25579e6106d_0_270"/>
          <p:cNvSpPr txBox="1"/>
          <p:nvPr/>
        </p:nvSpPr>
        <p:spPr>
          <a:xfrm>
            <a:off x="614550" y="4452400"/>
            <a:ext cx="6291600" cy="1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5D5D5D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000"/>
              <a:buChar char="-"/>
            </a:pPr>
            <a:r>
              <a:rPr lang="en-US" sz="3000">
                <a:solidFill>
                  <a:srgbClr val="5D5D5D"/>
                </a:solidFill>
              </a:rPr>
              <a:t>연속형 feature에 대해 스케일링 / 로그 변환</a:t>
            </a:r>
            <a:endParaRPr sz="3000">
              <a:solidFill>
                <a:srgbClr val="5D5D5D"/>
              </a:solidFill>
            </a:endParaRPr>
          </a:p>
        </p:txBody>
      </p:sp>
      <p:sp>
        <p:nvSpPr>
          <p:cNvPr id="762" name="Google Shape;762;g25579e6106d_0_270"/>
          <p:cNvSpPr txBox="1"/>
          <p:nvPr/>
        </p:nvSpPr>
        <p:spPr>
          <a:xfrm>
            <a:off x="7672275" y="3196425"/>
            <a:ext cx="52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 학습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g2559689d058_2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g2559689d058_2_40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머신러닝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9" name="Google Shape;769;g2559689d058_2_40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0" name="Google Shape;770;g2559689d058_2_40"/>
          <p:cNvSpPr txBox="1"/>
          <p:nvPr/>
        </p:nvSpPr>
        <p:spPr>
          <a:xfrm>
            <a:off x="741300" y="2473125"/>
            <a:ext cx="14716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Logistic Regression - target 예측 확률별 회귀계수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1" name="Google Shape;771;g2559689d058_2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9012" y="3363700"/>
            <a:ext cx="13627674" cy="6048600"/>
          </a:xfrm>
          <a:prstGeom prst="rect">
            <a:avLst/>
          </a:prstGeom>
          <a:noFill/>
          <a:ln>
            <a:noFill/>
          </a:ln>
        </p:spPr>
      </p:pic>
      <p:sp>
        <p:nvSpPr>
          <p:cNvPr id="772" name="Google Shape;772;g2559689d058_2_40"/>
          <p:cNvSpPr/>
          <p:nvPr/>
        </p:nvSpPr>
        <p:spPr>
          <a:xfrm>
            <a:off x="2543850" y="3605650"/>
            <a:ext cx="4107300" cy="298200"/>
          </a:xfrm>
          <a:prstGeom prst="frame">
            <a:avLst>
              <a:gd fmla="val 351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2559689d058_2_40"/>
          <p:cNvSpPr/>
          <p:nvPr/>
        </p:nvSpPr>
        <p:spPr>
          <a:xfrm>
            <a:off x="7062575" y="3885225"/>
            <a:ext cx="3888000" cy="298200"/>
          </a:xfrm>
          <a:prstGeom prst="frame">
            <a:avLst>
              <a:gd fmla="val 351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2559689d058_2_40"/>
          <p:cNvSpPr/>
          <p:nvPr/>
        </p:nvSpPr>
        <p:spPr>
          <a:xfrm>
            <a:off x="11666075" y="3605650"/>
            <a:ext cx="4107300" cy="298200"/>
          </a:xfrm>
          <a:prstGeom prst="frame">
            <a:avLst>
              <a:gd fmla="val 3519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2559689d058_2_40"/>
          <p:cNvSpPr txBox="1"/>
          <p:nvPr/>
        </p:nvSpPr>
        <p:spPr>
          <a:xfrm>
            <a:off x="3019379" y="9412300"/>
            <a:ext cx="315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target = 1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g2559689d058_2_40"/>
          <p:cNvSpPr txBox="1"/>
          <p:nvPr/>
        </p:nvSpPr>
        <p:spPr>
          <a:xfrm>
            <a:off x="7580467" y="9412300"/>
            <a:ext cx="315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target = 2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g2559689d058_2_40"/>
          <p:cNvSpPr txBox="1"/>
          <p:nvPr/>
        </p:nvSpPr>
        <p:spPr>
          <a:xfrm>
            <a:off x="12141579" y="9412300"/>
            <a:ext cx="315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target = 3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2" name="Google Shape;782;g25579e6106d_3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83" name="Google Shape;783;g25579e6106d_3_317"/>
          <p:cNvSpPr txBox="1"/>
          <p:nvPr/>
        </p:nvSpPr>
        <p:spPr>
          <a:xfrm>
            <a:off x="1936500" y="4894950"/>
            <a:ext cx="1441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</a:rPr>
              <a:t>LightGBM Classifier</a:t>
            </a:r>
            <a:endParaRPr b="0" i="0" sz="50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4" name="Google Shape;784;g25579e6106d_3_3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g25579e6106d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g25579e6106d_3_0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g25579e6106d_3_0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2" name="Google Shape;792;g25579e6106d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966" y="3876700"/>
            <a:ext cx="7195010" cy="3556604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25579e6106d_3_0"/>
          <p:cNvSpPr txBox="1"/>
          <p:nvPr/>
        </p:nvSpPr>
        <p:spPr>
          <a:xfrm>
            <a:off x="6651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LightGBM classifier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4" name="Google Shape;794;g25579e6106d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050" y="7596102"/>
            <a:ext cx="6009204" cy="1788849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25579e6106d_3_0"/>
          <p:cNvSpPr txBox="1"/>
          <p:nvPr/>
        </p:nvSpPr>
        <p:spPr>
          <a:xfrm>
            <a:off x="8792900" y="4012863"/>
            <a:ext cx="8755500" cy="43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000"/>
              <a:buFont typeface="Noto Sans"/>
              <a:buChar char="-"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범주형 변수가 많은 데이터에 강한 성능을 보여주는 모델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000"/>
              <a:buFont typeface="Noto Sans"/>
              <a:buChar char="-"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10000개 이상의 데이터에서 안정적인 성능을 보여줌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000"/>
              <a:buFont typeface="Noto Sans"/>
              <a:buChar char="-"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범주형 데이터는 원핫인코딩이 아닌 카테고리 데이터를 그대로 학습하는 방식을 선택</a:t>
            </a:r>
            <a:endParaRPr sz="30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796" name="Google Shape;796;g25579e6106d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7250" y="9547751"/>
            <a:ext cx="4838700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25579e6106d_3_0"/>
          <p:cNvSpPr txBox="1"/>
          <p:nvPr/>
        </p:nvSpPr>
        <p:spPr>
          <a:xfrm>
            <a:off x="781050" y="3133925"/>
            <a:ext cx="52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 학습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g25579e6106d_3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g25579e6106d_3_89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g25579e6106d_3_89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25579e6106d_3_89"/>
          <p:cNvSpPr txBox="1"/>
          <p:nvPr/>
        </p:nvSpPr>
        <p:spPr>
          <a:xfrm>
            <a:off x="6651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LightGBM classifier - 하이퍼파라미</a:t>
            </a: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터 튜닝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06" name="Google Shape;806;g25579e6106d_3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3900" y="3429000"/>
            <a:ext cx="10777899" cy="5653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g25579e6106d_3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3900" y="9222624"/>
            <a:ext cx="10777899" cy="660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2526eac4f9c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526eac4f9c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g2526eac4f9c_0_36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주제 선정 배경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2526eac4f9c_0_36"/>
          <p:cNvSpPr txBox="1"/>
          <p:nvPr/>
        </p:nvSpPr>
        <p:spPr>
          <a:xfrm>
            <a:off x="857249" y="1080850"/>
            <a:ext cx="10881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2526eac4f9c_0_36"/>
          <p:cNvSpPr txBox="1"/>
          <p:nvPr/>
        </p:nvSpPr>
        <p:spPr>
          <a:xfrm>
            <a:off x="10605750" y="6673075"/>
            <a:ext cx="62316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27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한국의 고령사회에서 초고령사회로 진입하는 </a:t>
            </a:r>
            <a:r>
              <a:rPr b="1" i="0" lang="en-US" sz="2700" u="none" cap="none" strike="noStrike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속도가 너무 빠르다</a:t>
            </a:r>
            <a:r>
              <a:rPr b="1" i="0" lang="en-US" sz="27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는 점이다.</a:t>
            </a:r>
            <a:endParaRPr b="1" i="0" sz="27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8" name="Google Shape;158;g2526eac4f9c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9075" y="2458253"/>
            <a:ext cx="7460425" cy="6486608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2526eac4f9c_0_36"/>
          <p:cNvSpPr txBox="1"/>
          <p:nvPr/>
        </p:nvSpPr>
        <p:spPr>
          <a:xfrm>
            <a:off x="10881975" y="3394500"/>
            <a:ext cx="62316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2000년   </a:t>
            </a:r>
            <a:r>
              <a:rPr b="0" i="0" lang="en-US" sz="2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en-US" sz="3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고령화사회 진입</a:t>
            </a:r>
            <a:endParaRPr b="1" i="0" sz="3000" u="none" cap="none" strike="noStrike">
              <a:solidFill>
                <a:srgbClr val="C1C1C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g2526eac4f9c_0_36"/>
          <p:cNvSpPr txBox="1"/>
          <p:nvPr/>
        </p:nvSpPr>
        <p:spPr>
          <a:xfrm>
            <a:off x="10881975" y="4580550"/>
            <a:ext cx="62316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2017년   </a:t>
            </a:r>
            <a:r>
              <a:rPr b="0" i="0" lang="en-US" sz="2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en-US" sz="3000" u="none" cap="none" strike="noStrike">
                <a:solidFill>
                  <a:srgbClr val="9E9E9E"/>
                </a:solidFill>
                <a:latin typeface="Noto Sans"/>
                <a:ea typeface="Noto Sans"/>
                <a:cs typeface="Noto Sans"/>
                <a:sym typeface="Noto Sans"/>
              </a:rPr>
              <a:t>고령사회 진입</a:t>
            </a:r>
            <a:endParaRPr b="1" i="0" sz="3000" u="none" cap="none" strike="noStrike">
              <a:solidFill>
                <a:srgbClr val="9E9E9E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526eac4f9c_0_36"/>
          <p:cNvSpPr txBox="1"/>
          <p:nvPr/>
        </p:nvSpPr>
        <p:spPr>
          <a:xfrm>
            <a:off x="10881975" y="5766600"/>
            <a:ext cx="62316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2025년   </a:t>
            </a:r>
            <a:r>
              <a:rPr b="0" i="0" lang="en-US" sz="2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0" i="0" lang="en-US" sz="3000" u="none" cap="none" strike="noStrike">
                <a:solidFill>
                  <a:srgbClr val="5D5D5D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초고령사회 진입</a:t>
            </a:r>
            <a:endParaRPr b="0" i="0" sz="3000" u="none" cap="none" strike="noStrike">
              <a:solidFill>
                <a:srgbClr val="5D5D5D"/>
              </a:solidFill>
              <a:latin typeface="Noto Sans Black"/>
              <a:ea typeface="Noto Sans Black"/>
              <a:cs typeface="Noto Sans Black"/>
              <a:sym typeface="Noto Sans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g2526eac4f9c_0_36"/>
          <p:cNvSpPr/>
          <p:nvPr/>
        </p:nvSpPr>
        <p:spPr>
          <a:xfrm>
            <a:off x="12936450" y="6690075"/>
            <a:ext cx="1088100" cy="67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269B1"/>
          </a:solidFill>
          <a:ln cap="flat" cmpd="sng" w="9525">
            <a:solidFill>
              <a:srgbClr val="0269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g2526eac4f9c_0_36"/>
          <p:cNvSpPr txBox="1"/>
          <p:nvPr/>
        </p:nvSpPr>
        <p:spPr>
          <a:xfrm>
            <a:off x="12700296" y="9184975"/>
            <a:ext cx="475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출처[1]: 2022 고령자 통계 [통계청]</a:t>
            </a:r>
            <a:endParaRPr sz="19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2" name="Google Shape;812;g25579e6106d_3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13" name="Google Shape;813;g25579e6106d_3_34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g25579e6106d_3_34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g25579e6106d_3_34"/>
          <p:cNvSpPr txBox="1"/>
          <p:nvPr/>
        </p:nvSpPr>
        <p:spPr>
          <a:xfrm>
            <a:off x="6651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LightGBM classifier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g25579e6106d_3_34"/>
          <p:cNvSpPr txBox="1"/>
          <p:nvPr/>
        </p:nvSpPr>
        <p:spPr>
          <a:xfrm>
            <a:off x="10393100" y="3098463"/>
            <a:ext cx="875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[Feature Importance 순위]</a:t>
            </a:r>
            <a:endParaRPr b="1" sz="17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g25579e6106d_3_34"/>
          <p:cNvSpPr/>
          <p:nvPr/>
        </p:nvSpPr>
        <p:spPr>
          <a:xfrm>
            <a:off x="10317063" y="4218375"/>
            <a:ext cx="661500" cy="692700"/>
          </a:xfrm>
          <a:prstGeom prst="ellipse">
            <a:avLst/>
          </a:prstGeom>
          <a:solidFill>
            <a:srgbClr val="EA97A3"/>
          </a:solidFill>
          <a:ln cap="flat" cmpd="sng" w="9525">
            <a:solidFill>
              <a:srgbClr val="EA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8" name="Google Shape;818;g25579e6106d_3_34"/>
          <p:cNvSpPr txBox="1"/>
          <p:nvPr/>
        </p:nvSpPr>
        <p:spPr>
          <a:xfrm>
            <a:off x="11077824" y="4199750"/>
            <a:ext cx="624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문화예술활동공간 이용 횟수_총합</a:t>
            </a:r>
            <a:endParaRPr i="0" sz="30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19" name="Google Shape;819;g25579e6106d_3_34"/>
          <p:cNvSpPr/>
          <p:nvPr/>
        </p:nvSpPr>
        <p:spPr>
          <a:xfrm>
            <a:off x="10317075" y="5832800"/>
            <a:ext cx="661500" cy="692700"/>
          </a:xfrm>
          <a:prstGeom prst="ellipse">
            <a:avLst/>
          </a:prstGeom>
          <a:solidFill>
            <a:srgbClr val="E79685"/>
          </a:solidFill>
          <a:ln cap="flat" cmpd="sng" w="9525">
            <a:solidFill>
              <a:srgbClr val="E796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0" name="Google Shape;820;g25579e6106d_3_34"/>
          <p:cNvSpPr txBox="1"/>
          <p:nvPr/>
        </p:nvSpPr>
        <p:spPr>
          <a:xfrm>
            <a:off x="11154211" y="5771900"/>
            <a:ext cx="62406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문화예술활동 관련 지출을 늘리고 싶은 항목_1순위</a:t>
            </a:r>
            <a:endParaRPr i="0" sz="30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1" name="Google Shape;821;g25579e6106d_3_34"/>
          <p:cNvSpPr/>
          <p:nvPr/>
        </p:nvSpPr>
        <p:spPr>
          <a:xfrm>
            <a:off x="10317075" y="7499975"/>
            <a:ext cx="661500" cy="692700"/>
          </a:xfrm>
          <a:prstGeom prst="ellipse">
            <a:avLst/>
          </a:prstGeom>
          <a:solidFill>
            <a:srgbClr val="DA934E"/>
          </a:solidFill>
          <a:ln cap="flat" cmpd="sng" w="9525">
            <a:solidFill>
              <a:srgbClr val="DA9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2" name="Google Shape;822;g25579e6106d_3_34"/>
          <p:cNvSpPr txBox="1"/>
          <p:nvPr/>
        </p:nvSpPr>
        <p:spPr>
          <a:xfrm>
            <a:off x="11078025" y="7515275"/>
            <a:ext cx="6240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 행사 참여시 가장 큰 어려움</a:t>
            </a:r>
            <a:endParaRPr i="0" sz="30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23" name="Google Shape;823;g25579e6106d_3_34"/>
          <p:cNvSpPr txBox="1"/>
          <p:nvPr/>
        </p:nvSpPr>
        <p:spPr>
          <a:xfrm>
            <a:off x="10621875" y="8553050"/>
            <a:ext cx="7269900" cy="1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=&gt; </a:t>
            </a:r>
            <a:r>
              <a:rPr b="1"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1위는 다른 피쳐들과 현저히 차이가 나나 2위부터는 완만한 증가세를 보이는 양상임</a:t>
            </a:r>
            <a:endParaRPr b="1"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4" name="Google Shape;824;g25579e6106d_3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500" y="3820900"/>
            <a:ext cx="9372824" cy="6220776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25579e6106d_3_34"/>
          <p:cNvSpPr txBox="1"/>
          <p:nvPr/>
        </p:nvSpPr>
        <p:spPr>
          <a:xfrm>
            <a:off x="704850" y="3133925"/>
            <a:ext cx="52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 Feature Importance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g25579e6106d_3_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g25579e6106d_3_325"/>
          <p:cNvSpPr txBox="1"/>
          <p:nvPr/>
        </p:nvSpPr>
        <p:spPr>
          <a:xfrm>
            <a:off x="1936500" y="4971150"/>
            <a:ext cx="14415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</a:rPr>
              <a:t>Random Forest</a:t>
            </a:r>
            <a:endParaRPr b="0" i="0" sz="5000" u="none" cap="none" strike="noStrike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32" name="Google Shape;832;g25579e6106d_3_3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7" name="Google Shape;837;g25579e6106d_0_2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38" name="Google Shape;838;g25579e6106d_0_263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g25579e6106d_0_263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g25579e6106d_0_263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Random Forest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41" name="Google Shape;841;g25579e6106d_0_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6575" y="4786575"/>
            <a:ext cx="12021901" cy="48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25579e6106d_0_263"/>
          <p:cNvSpPr txBox="1"/>
          <p:nvPr/>
        </p:nvSpPr>
        <p:spPr>
          <a:xfrm>
            <a:off x="3922425" y="3344000"/>
            <a:ext cx="10030200" cy="1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00">
              <a:solidFill>
                <a:srgbClr val="5D5D5D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3000"/>
              <a:buChar char="-"/>
            </a:pPr>
            <a:r>
              <a:rPr lang="en-US" sz="3000">
                <a:solidFill>
                  <a:srgbClr val="5D5D5D"/>
                </a:solidFill>
              </a:rPr>
              <a:t>독립변수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비용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열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2</a:t>
            </a:r>
            <a:r>
              <a:rPr lang="en-US" sz="3000">
                <a:solidFill>
                  <a:srgbClr val="5D5D5D"/>
                </a:solidFill>
              </a:rPr>
              <a:t>개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(expense, expense_f) </a:t>
            </a:r>
            <a:r>
              <a:rPr lang="en-US" sz="3000">
                <a:solidFill>
                  <a:srgbClr val="5D5D5D"/>
                </a:solidFill>
              </a:rPr>
              <a:t>범주</a:t>
            </a:r>
            <a:r>
              <a:rPr lang="en-US" sz="3000">
                <a:solidFill>
                  <a:srgbClr val="5D5D5D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3000">
                <a:solidFill>
                  <a:srgbClr val="5D5D5D"/>
                </a:solidFill>
              </a:rPr>
              <a:t>축소</a:t>
            </a:r>
            <a:endParaRPr sz="3000">
              <a:solidFill>
                <a:srgbClr val="5D5D5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5D5D5D"/>
              </a:solidFill>
            </a:endParaRPr>
          </a:p>
        </p:txBody>
      </p:sp>
      <p:sp>
        <p:nvSpPr>
          <p:cNvPr id="843" name="Google Shape;843;g25579e6106d_0_263"/>
          <p:cNvSpPr txBox="1"/>
          <p:nvPr/>
        </p:nvSpPr>
        <p:spPr>
          <a:xfrm>
            <a:off x="781050" y="3133925"/>
            <a:ext cx="649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 랜덤 포레스트 적용 전 전처리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g255c2b57418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255c2b57418_0_27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g255c2b57418_0_27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g255c2b57418_0_27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Random Forest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2" name="Google Shape;852;g255c2b57418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3700" y="3557993"/>
            <a:ext cx="10920600" cy="6287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7" name="Google Shape;857;g255c2b57418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Google Shape;858;g255c2b57418_0_36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g255c2b57418_0_36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g255c2b57418_0_36"/>
          <p:cNvSpPr txBox="1"/>
          <p:nvPr/>
        </p:nvSpPr>
        <p:spPr>
          <a:xfrm>
            <a:off x="9783500" y="3098463"/>
            <a:ext cx="875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[Feature Importance 순위]</a:t>
            </a:r>
            <a:endParaRPr b="1" sz="17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g255c2b57418_0_36"/>
          <p:cNvSpPr/>
          <p:nvPr/>
        </p:nvSpPr>
        <p:spPr>
          <a:xfrm>
            <a:off x="9859863" y="4523175"/>
            <a:ext cx="661500" cy="692700"/>
          </a:xfrm>
          <a:prstGeom prst="ellipse">
            <a:avLst/>
          </a:prstGeom>
          <a:solidFill>
            <a:srgbClr val="EA97A3"/>
          </a:solidFill>
          <a:ln cap="flat" cmpd="sng" w="9525">
            <a:solidFill>
              <a:srgbClr val="EA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2" name="Google Shape;862;g255c2b57418_0_36"/>
          <p:cNvSpPr txBox="1"/>
          <p:nvPr/>
        </p:nvSpPr>
        <p:spPr>
          <a:xfrm>
            <a:off x="10620624" y="4504550"/>
            <a:ext cx="62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가구소득</a:t>
            </a:r>
            <a:endParaRPr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3" name="Google Shape;863;g255c2b57418_0_36"/>
          <p:cNvSpPr/>
          <p:nvPr/>
        </p:nvSpPr>
        <p:spPr>
          <a:xfrm>
            <a:off x="9859875" y="6137600"/>
            <a:ext cx="661500" cy="692700"/>
          </a:xfrm>
          <a:prstGeom prst="ellipse">
            <a:avLst/>
          </a:prstGeom>
          <a:solidFill>
            <a:srgbClr val="E79685"/>
          </a:solidFill>
          <a:ln cap="flat" cmpd="sng" w="9525">
            <a:solidFill>
              <a:srgbClr val="E796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4" name="Google Shape;864;g255c2b57418_0_36"/>
          <p:cNvSpPr txBox="1"/>
          <p:nvPr/>
        </p:nvSpPr>
        <p:spPr>
          <a:xfrm>
            <a:off x="10696999" y="6076700"/>
            <a:ext cx="6931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66666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문화예술행사(직접관람)_선택기준</a:t>
            </a:r>
            <a:endParaRPr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5" name="Google Shape;865;g255c2b57418_0_36"/>
          <p:cNvSpPr/>
          <p:nvPr/>
        </p:nvSpPr>
        <p:spPr>
          <a:xfrm>
            <a:off x="9859875" y="7804775"/>
            <a:ext cx="661500" cy="692700"/>
          </a:xfrm>
          <a:prstGeom prst="ellipse">
            <a:avLst/>
          </a:prstGeom>
          <a:solidFill>
            <a:srgbClr val="DA934E"/>
          </a:solidFill>
          <a:ln cap="flat" cmpd="sng" w="9525">
            <a:solidFill>
              <a:srgbClr val="DA934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6" name="Google Shape;866;g255c2b57418_0_36"/>
          <p:cNvSpPr txBox="1"/>
          <p:nvPr/>
        </p:nvSpPr>
        <p:spPr>
          <a:xfrm>
            <a:off x="10620825" y="7743875"/>
            <a:ext cx="720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66666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문화예술행사(직접관람)_관람걸림돌</a:t>
            </a:r>
            <a:endParaRPr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67" name="Google Shape;867;g255c2b57418_0_36"/>
          <p:cNvSpPr txBox="1"/>
          <p:nvPr/>
        </p:nvSpPr>
        <p:spPr>
          <a:xfrm>
            <a:off x="704850" y="3133925"/>
            <a:ext cx="52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 Feature Importance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255c2b57418_0_36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Random Forest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9" name="Google Shape;869;g255c2b57418_0_36"/>
          <p:cNvPicPr preferRelativeResize="0"/>
          <p:nvPr/>
        </p:nvPicPr>
        <p:blipFill rotWithShape="1">
          <a:blip r:embed="rId4">
            <a:alphaModFix/>
          </a:blip>
          <a:srcRect b="9505" l="0" r="17877" t="27920"/>
          <a:stretch/>
        </p:blipFill>
        <p:spPr>
          <a:xfrm>
            <a:off x="353250" y="3780425"/>
            <a:ext cx="9095044" cy="60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g25579e6106d_3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g25579e6106d_3_3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g25579e6106d_3_344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 - 머신러닝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25579e6106d_3_344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878" name="Google Shape;878;g25579e6106d_3_344"/>
          <p:cNvGraphicFramePr/>
          <p:nvPr/>
        </p:nvGraphicFramePr>
        <p:xfrm>
          <a:off x="952500" y="3668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{743F44A4-7365-4A70-AA57-F9029A15A933}</a:tableStyleId>
              </a:tblPr>
              <a:tblGrid>
                <a:gridCol w="3301450"/>
                <a:gridCol w="3301450"/>
                <a:gridCol w="3301450"/>
                <a:gridCol w="3301450"/>
                <a:gridCol w="3301450"/>
              </a:tblGrid>
              <a:tr h="117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33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434343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다중회귀</a:t>
                      </a:r>
                      <a:endParaRPr b="1" sz="3200">
                        <a:solidFill>
                          <a:srgbClr val="434343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434343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로지스틱 회귀</a:t>
                      </a:r>
                      <a:endParaRPr b="1" sz="3200">
                        <a:solidFill>
                          <a:srgbClr val="434343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434343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LGBM 분류기</a:t>
                      </a:r>
                      <a:endParaRPr b="1" sz="3200">
                        <a:solidFill>
                          <a:srgbClr val="434343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200">
                          <a:solidFill>
                            <a:srgbClr val="434343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Random Forest</a:t>
                      </a:r>
                      <a:endParaRPr b="1" sz="3200">
                        <a:solidFill>
                          <a:srgbClr val="434343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  <a:tr h="1175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solidFill>
                            <a:srgbClr val="434343"/>
                          </a:solidFill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정확도</a:t>
                      </a:r>
                      <a:endParaRPr b="1" sz="3300">
                        <a:solidFill>
                          <a:srgbClr val="434343"/>
                        </a:solidFill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0.222</a:t>
                      </a:r>
                      <a:r>
                        <a:rPr lang="en-US" sz="33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 </a:t>
                      </a:r>
                      <a:r>
                        <a:rPr lang="en-US" sz="33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(R-squared)</a:t>
                      </a:r>
                      <a:endParaRPr sz="33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0.4662</a:t>
                      </a:r>
                      <a:endParaRPr sz="33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3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0.5323</a:t>
                      </a:r>
                      <a:endParaRPr sz="33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300">
                          <a:latin typeface="Noto Sans"/>
                          <a:ea typeface="Noto Sans"/>
                          <a:cs typeface="Noto Sans"/>
                          <a:sym typeface="Noto Sans"/>
                        </a:rPr>
                        <a:t>0.5466</a:t>
                      </a:r>
                      <a:endParaRPr b="1" sz="3300">
                        <a:latin typeface="Noto Sans"/>
                        <a:ea typeface="Noto Sans"/>
                        <a:cs typeface="Noto Sans"/>
                        <a:sym typeface="Noto Sans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879" name="Google Shape;879;g25579e6106d_3_344"/>
          <p:cNvSpPr txBox="1"/>
          <p:nvPr/>
        </p:nvSpPr>
        <p:spPr>
          <a:xfrm>
            <a:off x="4060925" y="6521188"/>
            <a:ext cx="11469300" cy="20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Noto Sans"/>
              <a:buAutoNum type="arabicPeriod"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다중 회귀 모델링 결과 성능이 너무 좋지 않고, 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궁극적으로 얻고자 하는 target은 연속형 값이 아닌,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범주화된 값이므로 분류 분석을 선택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D5D5D"/>
              </a:buClr>
              <a:buSzPts val="2700"/>
              <a:buFont typeface="Noto Sans"/>
              <a:buAutoNum type="arabicPeriod"/>
            </a:pP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분류 모델 중 </a:t>
            </a:r>
            <a:r>
              <a:rPr b="1" lang="en-US" sz="27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랜덤 포레스트</a:t>
            </a:r>
            <a:r>
              <a:rPr b="1"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의 성능이 가장 좋게 나왔음</a:t>
            </a:r>
            <a:endParaRPr b="1"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880" name="Google Shape;880;g25579e6106d_3_344"/>
          <p:cNvSpPr txBox="1"/>
          <p:nvPr/>
        </p:nvSpPr>
        <p:spPr>
          <a:xfrm>
            <a:off x="826800" y="2536475"/>
            <a:ext cx="7490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머신러닝 결과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g25579e6106d_3_344"/>
          <p:cNvSpPr/>
          <p:nvPr/>
        </p:nvSpPr>
        <p:spPr>
          <a:xfrm>
            <a:off x="14158300" y="3668025"/>
            <a:ext cx="3276600" cy="2351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6" name="Google Shape;886;g2559689d058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2559689d058_2_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88" name="Google Shape;888;g2559689d058_2_55"/>
          <p:cNvSpPr txBox="1"/>
          <p:nvPr/>
        </p:nvSpPr>
        <p:spPr>
          <a:xfrm>
            <a:off x="1936500" y="4590150"/>
            <a:ext cx="14415000" cy="26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</a:rPr>
              <a:t>소비 분석</a:t>
            </a:r>
            <a:endParaRPr b="1" sz="5000">
              <a:solidFill>
                <a:srgbClr val="5D5D5D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b="1" sz="43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t/>
            </a:r>
            <a:endParaRPr b="1" sz="5000">
              <a:solidFill>
                <a:srgbClr val="5D5D5D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3" name="Google Shape;893;g25526f29f90_0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g25526f29f90_0_97"/>
          <p:cNvSpPr txBox="1"/>
          <p:nvPr/>
        </p:nvSpPr>
        <p:spPr>
          <a:xfrm>
            <a:off x="2241333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결과 - 소비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g25526f29f90_0_97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96" name="Google Shape;896;g25526f29f90_0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8813" y="4074700"/>
            <a:ext cx="2820774" cy="29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25526f29f90_0_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1912" y="4074708"/>
            <a:ext cx="2820771" cy="29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g25526f29f90_0_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282754" y="4033650"/>
            <a:ext cx="2820771" cy="292912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g25526f29f90_0_97"/>
          <p:cNvSpPr txBox="1"/>
          <p:nvPr/>
        </p:nvSpPr>
        <p:spPr>
          <a:xfrm>
            <a:off x="3193884" y="7225300"/>
            <a:ext cx="33768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하위 소비 그룹</a:t>
            </a:r>
            <a:endParaRPr b="1" sz="33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연간 만 2천원 소비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0" name="Google Shape;900;g25526f29f90_0_97"/>
          <p:cNvSpPr txBox="1"/>
          <p:nvPr/>
        </p:nvSpPr>
        <p:spPr>
          <a:xfrm>
            <a:off x="7230947" y="7225300"/>
            <a:ext cx="32565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평균 소비 그룹</a:t>
            </a:r>
            <a:endParaRPr b="1" sz="33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연간 4만 5천원 소비</a:t>
            </a:r>
            <a:endParaRPr sz="2500"/>
          </a:p>
        </p:txBody>
      </p:sp>
      <p:sp>
        <p:nvSpPr>
          <p:cNvPr id="901" name="Google Shape;901;g25526f29f90_0_97"/>
          <p:cNvSpPr txBox="1"/>
          <p:nvPr/>
        </p:nvSpPr>
        <p:spPr>
          <a:xfrm>
            <a:off x="11035773" y="7225300"/>
            <a:ext cx="3376800" cy="11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상위 소비</a:t>
            </a: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그룹</a:t>
            </a:r>
            <a:endParaRPr b="1" sz="33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연간 23만원 소비</a:t>
            </a:r>
            <a:endParaRPr sz="2500"/>
          </a:p>
        </p:txBody>
      </p:sp>
      <p:sp>
        <p:nvSpPr>
          <p:cNvPr id="902" name="Google Shape;902;g25526f29f90_0_97"/>
          <p:cNvSpPr txBox="1"/>
          <p:nvPr/>
        </p:nvSpPr>
        <p:spPr>
          <a:xfrm>
            <a:off x="3193884" y="2854550"/>
            <a:ext cx="337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3804명</a:t>
            </a:r>
            <a:endParaRPr b="1" sz="34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03" name="Google Shape;903;g25526f29f90_0_97"/>
          <p:cNvSpPr txBox="1"/>
          <p:nvPr/>
        </p:nvSpPr>
        <p:spPr>
          <a:xfrm>
            <a:off x="7307147" y="2854550"/>
            <a:ext cx="325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5162명</a:t>
            </a:r>
            <a:endParaRPr b="1" sz="3400"/>
          </a:p>
        </p:txBody>
      </p:sp>
      <p:sp>
        <p:nvSpPr>
          <p:cNvPr id="904" name="Google Shape;904;g25526f29f90_0_97"/>
          <p:cNvSpPr txBox="1"/>
          <p:nvPr/>
        </p:nvSpPr>
        <p:spPr>
          <a:xfrm>
            <a:off x="11340583" y="2854546"/>
            <a:ext cx="2705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3027명</a:t>
            </a:r>
            <a:endParaRPr b="1" sz="3400"/>
          </a:p>
        </p:txBody>
      </p:sp>
      <p:sp>
        <p:nvSpPr>
          <p:cNvPr id="905" name="Google Shape;905;g25526f29f90_0_97"/>
          <p:cNvSpPr txBox="1"/>
          <p:nvPr/>
        </p:nvSpPr>
        <p:spPr>
          <a:xfrm>
            <a:off x="13201396" y="9064100"/>
            <a:ext cx="475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*수도권 거주 50-60대 12000여명 기준</a:t>
            </a:r>
            <a:endParaRPr sz="19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0" name="Google Shape;910;g25526f29f90_0_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g25526f29f90_0_125"/>
          <p:cNvSpPr txBox="1"/>
          <p:nvPr/>
        </p:nvSpPr>
        <p:spPr>
          <a:xfrm>
            <a:off x="2241333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결과 - 소비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g25526f29f90_0_125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3" name="Google Shape;913;g25526f29f90_0_125"/>
          <p:cNvGrpSpPr/>
          <p:nvPr/>
        </p:nvGrpSpPr>
        <p:grpSpPr>
          <a:xfrm>
            <a:off x="1254325" y="2729638"/>
            <a:ext cx="7221450" cy="6730663"/>
            <a:chOff x="1254325" y="2336213"/>
            <a:chExt cx="7221450" cy="6730663"/>
          </a:xfrm>
        </p:grpSpPr>
        <p:pic>
          <p:nvPicPr>
            <p:cNvPr id="914" name="Google Shape;914;g25526f29f90_0_1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54325" y="2336213"/>
              <a:ext cx="7112926" cy="6730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5" name="Google Shape;915;g25526f29f90_0_125"/>
            <p:cNvSpPr txBox="1"/>
            <p:nvPr/>
          </p:nvSpPr>
          <p:spPr>
            <a:xfrm>
              <a:off x="4070325" y="4640450"/>
              <a:ext cx="3000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3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2억3400만원</a:t>
              </a:r>
              <a:endParaRPr b="1" sz="33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916" name="Google Shape;916;g25526f29f90_0_125"/>
            <p:cNvSpPr txBox="1"/>
            <p:nvPr/>
          </p:nvSpPr>
          <p:spPr>
            <a:xfrm>
              <a:off x="5475775" y="5736450"/>
              <a:ext cx="300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7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4700만원</a:t>
              </a:r>
              <a:endParaRPr b="1" sz="2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  <p:sp>
          <p:nvSpPr>
            <p:cNvPr id="917" name="Google Shape;917;g25526f29f90_0_125"/>
            <p:cNvSpPr txBox="1"/>
            <p:nvPr/>
          </p:nvSpPr>
          <p:spPr>
            <a:xfrm>
              <a:off x="2451175" y="6696250"/>
              <a:ext cx="30000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chemeClr val="lt1"/>
                  </a:solidFill>
                  <a:latin typeface="Noto Sans"/>
                  <a:ea typeface="Noto Sans"/>
                  <a:cs typeface="Noto Sans"/>
                  <a:sym typeface="Noto Sans"/>
                </a:rPr>
                <a:t>약 7억원</a:t>
              </a:r>
              <a:endParaRPr b="1" sz="4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endParaRPr>
            </a:p>
          </p:txBody>
        </p:sp>
      </p:grpSp>
      <p:sp>
        <p:nvSpPr>
          <p:cNvPr id="918" name="Google Shape;918;g25526f29f90_0_125"/>
          <p:cNvSpPr txBox="1"/>
          <p:nvPr/>
        </p:nvSpPr>
        <p:spPr>
          <a:xfrm>
            <a:off x="13381499" y="3581388"/>
            <a:ext cx="394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2BA02B"/>
                </a:solidFill>
                <a:latin typeface="Noto Sans"/>
                <a:ea typeface="Noto Sans"/>
                <a:cs typeface="Noto Sans"/>
                <a:sym typeface="Noto Sans"/>
              </a:rPr>
              <a:t>71%</a:t>
            </a:r>
            <a:endParaRPr sz="12000">
              <a:solidFill>
                <a:srgbClr val="2BA02B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19" name="Google Shape;919;g25526f29f90_0_125"/>
          <p:cNvSpPr txBox="1"/>
          <p:nvPr/>
        </p:nvSpPr>
        <p:spPr>
          <a:xfrm>
            <a:off x="8926796" y="3974813"/>
            <a:ext cx="47595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상위 소비 그룹</a:t>
            </a:r>
            <a:endParaRPr b="1" sz="3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총 문화 소비 금액의</a:t>
            </a:r>
            <a:endParaRPr sz="29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0" name="Google Shape;920;g25526f29f90_0_125"/>
          <p:cNvSpPr txBox="1"/>
          <p:nvPr/>
        </p:nvSpPr>
        <p:spPr>
          <a:xfrm>
            <a:off x="14213524" y="6080488"/>
            <a:ext cx="3945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0">
                <a:solidFill>
                  <a:srgbClr val="1F77B4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r>
              <a:rPr b="1" lang="en-US" sz="12000">
                <a:solidFill>
                  <a:srgbClr val="1F77B4"/>
                </a:solidFill>
                <a:latin typeface="Noto Sans"/>
                <a:ea typeface="Noto Sans"/>
                <a:cs typeface="Noto Sans"/>
                <a:sym typeface="Noto Sans"/>
              </a:rPr>
              <a:t>%</a:t>
            </a:r>
            <a:endParaRPr sz="12000">
              <a:solidFill>
                <a:srgbClr val="1F77B4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1" name="Google Shape;921;g25526f29f90_0_125"/>
          <p:cNvSpPr txBox="1"/>
          <p:nvPr/>
        </p:nvSpPr>
        <p:spPr>
          <a:xfrm>
            <a:off x="8926796" y="6426963"/>
            <a:ext cx="4759500" cy="14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하</a:t>
            </a:r>
            <a:r>
              <a:rPr b="1" lang="en-US" sz="3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위</a:t>
            </a:r>
            <a:r>
              <a:rPr b="1" lang="en-US" sz="3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소비 그룹</a:t>
            </a:r>
            <a:endParaRPr b="1" sz="3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총 문화 소비 금액의</a:t>
            </a:r>
            <a:endParaRPr sz="29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22" name="Google Shape;922;g25526f29f90_0_125"/>
          <p:cNvSpPr txBox="1"/>
          <p:nvPr/>
        </p:nvSpPr>
        <p:spPr>
          <a:xfrm>
            <a:off x="11842946" y="8913650"/>
            <a:ext cx="47595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*수도권 거주 50-60대 12000여명 기준</a:t>
            </a:r>
            <a:endParaRPr sz="19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" name="Google Shape;927;g255c2b57418_4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28" name="Google Shape;928;g255c2b57418_4_18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결과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g255c2b57418_4_18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04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g255c2b57418_4_18"/>
          <p:cNvSpPr txBox="1"/>
          <p:nvPr/>
        </p:nvSpPr>
        <p:spPr>
          <a:xfrm>
            <a:off x="9783500" y="3098463"/>
            <a:ext cx="875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[겹치</a:t>
            </a:r>
            <a:r>
              <a:rPr b="1"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는 </a:t>
            </a:r>
            <a:r>
              <a:rPr b="1"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Feature Importance 순위]</a:t>
            </a:r>
            <a:endParaRPr b="1" sz="17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255c2b57418_4_18"/>
          <p:cNvSpPr/>
          <p:nvPr/>
        </p:nvSpPr>
        <p:spPr>
          <a:xfrm>
            <a:off x="9859863" y="4523175"/>
            <a:ext cx="661500" cy="692700"/>
          </a:xfrm>
          <a:prstGeom prst="ellipse">
            <a:avLst/>
          </a:prstGeom>
          <a:solidFill>
            <a:srgbClr val="EA97A3"/>
          </a:solidFill>
          <a:ln cap="flat" cmpd="sng" w="9525">
            <a:solidFill>
              <a:srgbClr val="EA96A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2" name="Google Shape;932;g255c2b57418_4_18"/>
          <p:cNvSpPr txBox="1"/>
          <p:nvPr/>
        </p:nvSpPr>
        <p:spPr>
          <a:xfrm>
            <a:off x="10620624" y="4504550"/>
            <a:ext cx="62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가구소득(income)</a:t>
            </a:r>
            <a:endParaRPr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3" name="Google Shape;933;g255c2b57418_4_18"/>
          <p:cNvSpPr/>
          <p:nvPr/>
        </p:nvSpPr>
        <p:spPr>
          <a:xfrm>
            <a:off x="9859875" y="6137600"/>
            <a:ext cx="661500" cy="692700"/>
          </a:xfrm>
          <a:prstGeom prst="ellipse">
            <a:avLst/>
          </a:prstGeom>
          <a:solidFill>
            <a:srgbClr val="4AAE96"/>
          </a:solidFill>
          <a:ln cap="flat" cmpd="sng" w="9525">
            <a:solidFill>
              <a:srgbClr val="4AAE9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4" name="Google Shape;934;g255c2b57418_4_18"/>
          <p:cNvSpPr txBox="1"/>
          <p:nvPr/>
        </p:nvSpPr>
        <p:spPr>
          <a:xfrm>
            <a:off x="10696999" y="6076700"/>
            <a:ext cx="6931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종사상 지위(work)</a:t>
            </a:r>
            <a:endParaRPr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5" name="Google Shape;935;g255c2b57418_4_18"/>
          <p:cNvSpPr/>
          <p:nvPr/>
        </p:nvSpPr>
        <p:spPr>
          <a:xfrm>
            <a:off x="9859875" y="7804775"/>
            <a:ext cx="661500" cy="692700"/>
          </a:xfrm>
          <a:prstGeom prst="ellipse">
            <a:avLst/>
          </a:prstGeom>
          <a:solidFill>
            <a:srgbClr val="4EABB2"/>
          </a:solidFill>
          <a:ln cap="flat" cmpd="sng" w="9525">
            <a:solidFill>
              <a:srgbClr val="4EAB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6" name="Google Shape;936;g255c2b57418_4_18"/>
          <p:cNvSpPr txBox="1"/>
          <p:nvPr/>
        </p:nvSpPr>
        <p:spPr>
          <a:xfrm>
            <a:off x="10620825" y="7743875"/>
            <a:ext cx="720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66666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학력(education)</a:t>
            </a:r>
            <a:endParaRPr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37" name="Google Shape;937;g255c2b57418_4_18"/>
          <p:cNvSpPr txBox="1"/>
          <p:nvPr/>
        </p:nvSpPr>
        <p:spPr>
          <a:xfrm>
            <a:off x="704850" y="3133925"/>
            <a:ext cx="523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* Feature Importance</a:t>
            </a:r>
            <a:endParaRPr b="0" i="0" sz="3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g255c2b57418_4_18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Random Forest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9" name="Google Shape;939;g255c2b57418_4_18"/>
          <p:cNvPicPr preferRelativeResize="0"/>
          <p:nvPr/>
        </p:nvPicPr>
        <p:blipFill rotWithShape="1">
          <a:blip r:embed="rId4">
            <a:alphaModFix/>
          </a:blip>
          <a:srcRect b="9505" l="0" r="17877" t="27920"/>
          <a:stretch/>
        </p:blipFill>
        <p:spPr>
          <a:xfrm>
            <a:off x="353250" y="3780425"/>
            <a:ext cx="9095044" cy="60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g2526eac4f9c_3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g2526eac4f9c_3_25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주제 선정 배경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g2526eac4f9c_3_25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g2526eac4f9c_3_25"/>
          <p:cNvSpPr txBox="1"/>
          <p:nvPr/>
        </p:nvSpPr>
        <p:spPr>
          <a:xfrm>
            <a:off x="857250" y="2567400"/>
            <a:ext cx="1044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Q. </a:t>
            </a:r>
            <a:r>
              <a:rPr b="1" lang="en-US" sz="34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시간에 따른 </a:t>
            </a:r>
            <a:r>
              <a:rPr b="1" i="0" lang="en-US" sz="34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연령대별 시니어들의 문화 참여도 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2" name="Google Shape;172;g2526eac4f9c_3_25"/>
          <p:cNvPicPr preferRelativeResize="0"/>
          <p:nvPr/>
        </p:nvPicPr>
        <p:blipFill rotWithShape="1">
          <a:blip r:embed="rId4">
            <a:alphaModFix/>
          </a:blip>
          <a:srcRect b="0" l="-920" r="918" t="0"/>
          <a:stretch/>
        </p:blipFill>
        <p:spPr>
          <a:xfrm>
            <a:off x="515550" y="3350450"/>
            <a:ext cx="8219694" cy="412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526eac4f9c_3_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93850" y="3350450"/>
            <a:ext cx="8217743" cy="422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2526eac4f9c_3_25"/>
          <p:cNvSpPr txBox="1"/>
          <p:nvPr/>
        </p:nvSpPr>
        <p:spPr>
          <a:xfrm>
            <a:off x="1679200" y="7478175"/>
            <a:ext cx="70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[자료 1]   2018~2022 5개년 시니어(50,60,70대 이상) 평일 하루 평균 여가시간</a:t>
            </a:r>
            <a:endParaRPr b="1"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5" name="Google Shape;175;g2526eac4f9c_3_25"/>
          <p:cNvSpPr txBox="1"/>
          <p:nvPr/>
        </p:nvSpPr>
        <p:spPr>
          <a:xfrm>
            <a:off x="10322525" y="7474150"/>
            <a:ext cx="673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[자료 2]   2018~2022 5개년 시니어(50,60,70대 이상) 휴일 하루 평균 여가시간</a:t>
            </a:r>
            <a:endParaRPr b="1" i="0" sz="14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6" name="Google Shape;176;g2526eac4f9c_3_25"/>
          <p:cNvSpPr txBox="1"/>
          <p:nvPr/>
        </p:nvSpPr>
        <p:spPr>
          <a:xfrm>
            <a:off x="1795150" y="8246613"/>
            <a:ext cx="14578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en-US" sz="27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2022년은 조금 감소하는 추세지만, 2018년부터 2021년까지 여가시간이 증가하는 것을 보아 시니어들의 </a:t>
            </a:r>
            <a:r>
              <a:rPr b="1" i="0" lang="en-US" sz="2700" u="none" cap="none" strike="noStrike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문화참여도도 증가한 것을 알 수 있음</a:t>
            </a:r>
            <a:endParaRPr b="1" i="0" sz="2700" u="none" cap="none" strike="noStrike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77" name="Google Shape;177;g2526eac4f9c_3_25"/>
          <p:cNvSpPr txBox="1"/>
          <p:nvPr/>
        </p:nvSpPr>
        <p:spPr>
          <a:xfrm>
            <a:off x="11095901" y="9565975"/>
            <a:ext cx="6440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간접</a:t>
            </a: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출처[3]: 여가문</a:t>
            </a: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화 유형별 관심도</a:t>
            </a: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 [컨슈</a:t>
            </a: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머 인사이트</a:t>
            </a: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]</a:t>
            </a:r>
            <a:endParaRPr sz="19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Google Shape;944;g25526f29f90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Google Shape;945;g25526f29f90_0_104"/>
          <p:cNvSpPr txBox="1"/>
          <p:nvPr/>
        </p:nvSpPr>
        <p:spPr>
          <a:xfrm>
            <a:off x="2241333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결과 - 소비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g25526f29f90_0_104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7" name="Google Shape;947;g25526f29f90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9500" y="2883281"/>
            <a:ext cx="6138898" cy="48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g25526f29f90_0_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8780" y="2883275"/>
            <a:ext cx="6138895" cy="473404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g25526f29f90_0_104"/>
          <p:cNvSpPr txBox="1"/>
          <p:nvPr/>
        </p:nvSpPr>
        <p:spPr>
          <a:xfrm>
            <a:off x="2698525" y="7656275"/>
            <a:ext cx="532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</a:rPr>
              <a:t>문화예술활동에 적게 참여하는 사람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g25526f29f90_0_104"/>
          <p:cNvSpPr txBox="1"/>
          <p:nvPr/>
        </p:nvSpPr>
        <p:spPr>
          <a:xfrm>
            <a:off x="10737926" y="7656275"/>
            <a:ext cx="532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</a:rPr>
              <a:t>문화예술활동에 많이 참여하는 사람</a:t>
            </a:r>
            <a:endParaRPr b="0" i="0" sz="2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g25526f29f90_0_104"/>
          <p:cNvSpPr txBox="1"/>
          <p:nvPr/>
        </p:nvSpPr>
        <p:spPr>
          <a:xfrm>
            <a:off x="2641250" y="8841875"/>
            <a:ext cx="1300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0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=&gt; 소득이 높은 시니어가 문화예술활동에 더 많이 참여하는 것으로 보임</a:t>
            </a:r>
            <a:endParaRPr b="1" sz="30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52" name="Google Shape;952;g25526f29f90_0_104"/>
          <p:cNvSpPr txBox="1"/>
          <p:nvPr/>
        </p:nvSpPr>
        <p:spPr>
          <a:xfrm>
            <a:off x="13165300" y="2436875"/>
            <a:ext cx="4294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lang="en-US" sz="1700">
                <a:latin typeface="Noto Sans"/>
                <a:ea typeface="Noto Sans"/>
                <a:cs typeface="Noto Sans"/>
                <a:sym typeface="Noto Sans"/>
              </a:rPr>
              <a:t>국민문화예술활동 조사 데이터 분석 내용</a:t>
            </a:r>
            <a:endParaRPr b="1" i="0" sz="1700" u="none" cap="none" strike="noStrike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7" name="Google Shape;957;g2559689d058_2_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Google Shape;958;g2559689d058_2_120"/>
          <p:cNvSpPr txBox="1"/>
          <p:nvPr/>
        </p:nvSpPr>
        <p:spPr>
          <a:xfrm>
            <a:off x="2241333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결과 - 소비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9" name="Google Shape;959;g2559689d058_2_120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0" name="Google Shape;960;g2559689d058_2_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75" y="2685775"/>
            <a:ext cx="9193949" cy="6934300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g2559689d058_2_120"/>
          <p:cNvSpPr txBox="1"/>
          <p:nvPr/>
        </p:nvSpPr>
        <p:spPr>
          <a:xfrm>
            <a:off x="9710426" y="6969300"/>
            <a:ext cx="8394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2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저소득층의 연간 문화활동 소비 비용은 전체적으로 고소득층의 비용보다 훨씬 낮은 것을 확인할 수 있음</a:t>
            </a:r>
            <a:endParaRPr b="1" sz="26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62" name="Google Shape;962;g2559689d058_2_120"/>
          <p:cNvSpPr txBox="1"/>
          <p:nvPr/>
        </p:nvSpPr>
        <p:spPr>
          <a:xfrm>
            <a:off x="9710425" y="3825625"/>
            <a:ext cx="80940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저소득층의 연간 문화활동 소비 비용 평균 : </a:t>
            </a:r>
            <a:r>
              <a:rPr b="1" lang="en-US" sz="26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42,125원</a:t>
            </a:r>
            <a:endParaRPr b="1" sz="26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고소득층의 연간 문화활동 소비 비용 평균 : </a:t>
            </a:r>
            <a:r>
              <a:rPr b="1" lang="en-US" sz="26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245,843원</a:t>
            </a:r>
            <a:endParaRPr b="1" sz="2600">
              <a:solidFill>
                <a:srgbClr val="5D5D5D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963" name="Google Shape;963;g2559689d058_2_120"/>
          <p:cNvCxnSpPr/>
          <p:nvPr/>
        </p:nvCxnSpPr>
        <p:spPr>
          <a:xfrm>
            <a:off x="3712700" y="2832225"/>
            <a:ext cx="0" cy="63249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964" name="Google Shape;964;g2559689d058_2_120"/>
          <p:cNvSpPr/>
          <p:nvPr/>
        </p:nvSpPr>
        <p:spPr>
          <a:xfrm>
            <a:off x="2413625" y="4028975"/>
            <a:ext cx="1348500" cy="496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g2559689d058_2_120"/>
          <p:cNvSpPr/>
          <p:nvPr/>
        </p:nvSpPr>
        <p:spPr>
          <a:xfrm>
            <a:off x="2413625" y="6147500"/>
            <a:ext cx="1348500" cy="4968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g2559689d058_2_120"/>
          <p:cNvSpPr txBox="1"/>
          <p:nvPr/>
        </p:nvSpPr>
        <p:spPr>
          <a:xfrm>
            <a:off x="3883900" y="3984875"/>
            <a:ext cx="120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</a:pPr>
            <a:r>
              <a:rPr lang="en-US" sz="2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최솟값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g2559689d058_2_120"/>
          <p:cNvSpPr txBox="1"/>
          <p:nvPr/>
        </p:nvSpPr>
        <p:spPr>
          <a:xfrm>
            <a:off x="4002175" y="6126500"/>
            <a:ext cx="1206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최댓값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g2559689d058_2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g2559689d058_2_75"/>
          <p:cNvSpPr txBox="1"/>
          <p:nvPr/>
        </p:nvSpPr>
        <p:spPr>
          <a:xfrm>
            <a:off x="2241333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결과 - 소비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4" name="Google Shape;974;g2559689d058_2_75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5" name="Google Shape;975;g2559689d058_2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3350" y="2637050"/>
            <a:ext cx="6889219" cy="5847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g2559689d058_2_75"/>
          <p:cNvSpPr/>
          <p:nvPr/>
        </p:nvSpPr>
        <p:spPr>
          <a:xfrm>
            <a:off x="2936459" y="4426530"/>
            <a:ext cx="3700500" cy="522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2559689d058_2_75"/>
          <p:cNvSpPr/>
          <p:nvPr/>
        </p:nvSpPr>
        <p:spPr>
          <a:xfrm>
            <a:off x="2936459" y="7296145"/>
            <a:ext cx="1131000" cy="5223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8" name="Google Shape;978;g2559689d058_2_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54631" y="3556300"/>
            <a:ext cx="6889219" cy="4881088"/>
          </a:xfrm>
          <a:prstGeom prst="rect">
            <a:avLst/>
          </a:prstGeom>
          <a:noFill/>
          <a:ln>
            <a:noFill/>
          </a:ln>
        </p:spPr>
      </p:pic>
      <p:sp>
        <p:nvSpPr>
          <p:cNvPr id="979" name="Google Shape;979;g2559689d058_2_75"/>
          <p:cNvSpPr/>
          <p:nvPr/>
        </p:nvSpPr>
        <p:spPr>
          <a:xfrm>
            <a:off x="2936459" y="3057583"/>
            <a:ext cx="1024500" cy="444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0" name="Google Shape;980;g2559689d058_2_75"/>
          <p:cNvSpPr/>
          <p:nvPr/>
        </p:nvSpPr>
        <p:spPr>
          <a:xfrm>
            <a:off x="2936459" y="5873080"/>
            <a:ext cx="2065200" cy="580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g2559689d058_2_75"/>
          <p:cNvSpPr txBox="1"/>
          <p:nvPr/>
        </p:nvSpPr>
        <p:spPr>
          <a:xfrm>
            <a:off x="3001045" y="8660726"/>
            <a:ext cx="50841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 활동 분야별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소비 금액 평균의 비율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982" name="Google Shape;982;g2559689d058_2_75"/>
          <p:cNvSpPr txBox="1"/>
          <p:nvPr/>
        </p:nvSpPr>
        <p:spPr>
          <a:xfrm>
            <a:off x="11707645" y="8611763"/>
            <a:ext cx="5084100" cy="10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 활동 분야별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소비 금액 평균의 비율의 차</a:t>
            </a:r>
            <a:endParaRPr sz="25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cxnSp>
        <p:nvCxnSpPr>
          <p:cNvPr id="983" name="Google Shape;983;g2559689d058_2_75"/>
          <p:cNvCxnSpPr>
            <a:stCxn id="980" idx="3"/>
          </p:cNvCxnSpPr>
          <p:nvPr/>
        </p:nvCxnSpPr>
        <p:spPr>
          <a:xfrm flipH="1" rot="10800000">
            <a:off x="5001659" y="3994480"/>
            <a:ext cx="10102500" cy="2169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984" name="Google Shape;984;g2559689d058_2_75"/>
          <p:cNvCxnSpPr>
            <a:stCxn id="979" idx="3"/>
          </p:cNvCxnSpPr>
          <p:nvPr/>
        </p:nvCxnSpPr>
        <p:spPr>
          <a:xfrm>
            <a:off x="3960959" y="3280033"/>
            <a:ext cx="11143200" cy="730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985" name="Google Shape;985;g2559689d058_2_75"/>
          <p:cNvCxnSpPr>
            <a:stCxn id="976" idx="3"/>
          </p:cNvCxnSpPr>
          <p:nvPr/>
        </p:nvCxnSpPr>
        <p:spPr>
          <a:xfrm>
            <a:off x="6636959" y="4687680"/>
            <a:ext cx="5152500" cy="30693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triangle"/>
          </a:ln>
        </p:spPr>
      </p:cxnSp>
      <p:cxnSp>
        <p:nvCxnSpPr>
          <p:cNvPr id="986" name="Google Shape;986;g2559689d058_2_75"/>
          <p:cNvCxnSpPr>
            <a:stCxn id="977" idx="3"/>
          </p:cNvCxnSpPr>
          <p:nvPr/>
        </p:nvCxnSpPr>
        <p:spPr>
          <a:xfrm>
            <a:off x="4067459" y="7557295"/>
            <a:ext cx="7722600" cy="1704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dot"/>
            <a:round/>
            <a:headEnd len="med" w="med" type="none"/>
            <a:tailEnd len="med" w="med" type="triangle"/>
          </a:ln>
        </p:spPr>
      </p:cxnSp>
      <p:sp>
        <p:nvSpPr>
          <p:cNvPr id="987" name="Google Shape;987;g2559689d058_2_75"/>
          <p:cNvSpPr/>
          <p:nvPr/>
        </p:nvSpPr>
        <p:spPr>
          <a:xfrm>
            <a:off x="15104348" y="3696939"/>
            <a:ext cx="1450500" cy="5871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2559689d058_2_75"/>
          <p:cNvSpPr/>
          <p:nvPr/>
        </p:nvSpPr>
        <p:spPr>
          <a:xfrm>
            <a:off x="11741095" y="7425942"/>
            <a:ext cx="3415800" cy="6204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g2559689d058_2_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g2559689d058_2_112"/>
          <p:cNvSpPr txBox="1"/>
          <p:nvPr/>
        </p:nvSpPr>
        <p:spPr>
          <a:xfrm>
            <a:off x="2241333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결과 - 소비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g2559689d058_2_112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g2559689d058_2_112"/>
          <p:cNvSpPr txBox="1"/>
          <p:nvPr/>
        </p:nvSpPr>
        <p:spPr>
          <a:xfrm>
            <a:off x="9652388" y="5032375"/>
            <a:ext cx="79863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highlight>
                  <a:srgbClr val="C9DAF8"/>
                </a:highlight>
                <a:latin typeface="Noto Sans"/>
                <a:ea typeface="Noto Sans"/>
                <a:cs typeface="Noto Sans"/>
                <a:sym typeface="Noto Sans"/>
              </a:rPr>
              <a:t>고소득층</a:t>
            </a: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의 경우, </a:t>
            </a:r>
            <a:r>
              <a:rPr b="1" lang="en-US" sz="2700">
                <a:solidFill>
                  <a:srgbClr val="5D5D5D"/>
                </a:solidFill>
                <a:highlight>
                  <a:srgbClr val="C9DAF8"/>
                </a:highlight>
                <a:latin typeface="Noto Sans"/>
                <a:ea typeface="Noto Sans"/>
                <a:cs typeface="Noto Sans"/>
                <a:sym typeface="Noto Sans"/>
              </a:rPr>
              <a:t>박물관, 음악 및 무용 발표회</a:t>
            </a: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에 소비하는 금액의 비율이 저소득층 보다 높다.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7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저소득층</a:t>
            </a: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의 경우, </a:t>
            </a:r>
            <a:r>
              <a:rPr b="1" lang="en-US" sz="2700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영화 관람</a:t>
            </a:r>
            <a:r>
              <a:rPr lang="en-US" sz="27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에 소비하는 금액의 비율이 고소득층 보다 높다.</a:t>
            </a:r>
            <a:endParaRPr sz="27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grpSp>
        <p:nvGrpSpPr>
          <p:cNvPr id="997" name="Google Shape;997;g2559689d058_2_112"/>
          <p:cNvGrpSpPr/>
          <p:nvPr/>
        </p:nvGrpSpPr>
        <p:grpSpPr>
          <a:xfrm>
            <a:off x="857260" y="3895176"/>
            <a:ext cx="8369843" cy="5508893"/>
            <a:chOff x="1203300" y="2654663"/>
            <a:chExt cx="7793875" cy="4906825"/>
          </a:xfrm>
        </p:grpSpPr>
        <p:pic>
          <p:nvPicPr>
            <p:cNvPr id="998" name="Google Shape;998;g2559689d058_2_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03300" y="2654663"/>
              <a:ext cx="7793875" cy="4906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9" name="Google Shape;999;g2559689d058_2_112"/>
            <p:cNvSpPr/>
            <p:nvPr/>
          </p:nvSpPr>
          <p:spPr>
            <a:xfrm>
              <a:off x="6964925" y="2788232"/>
              <a:ext cx="1728600" cy="608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g2559689d058_2_112"/>
            <p:cNvSpPr/>
            <p:nvPr/>
          </p:nvSpPr>
          <p:spPr>
            <a:xfrm>
              <a:off x="3200700" y="6546675"/>
              <a:ext cx="3898200" cy="6081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01" name="Google Shape;1001;g2559689d058_2_112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문화 활동 분야별 소비 금액 평균의 비율 차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Google Shape;1006;g25579e6106d_3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g25579e6106d_3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g25579e6106d_3_284"/>
          <p:cNvSpPr txBox="1"/>
          <p:nvPr/>
        </p:nvSpPr>
        <p:spPr>
          <a:xfrm>
            <a:off x="2241333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결론 및 한계점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g25579e6106d_3_284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25579e6106d_3_284"/>
          <p:cNvSpPr txBox="1"/>
          <p:nvPr/>
        </p:nvSpPr>
        <p:spPr>
          <a:xfrm>
            <a:off x="2977125" y="3196425"/>
            <a:ext cx="12541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</a:rPr>
              <a:t>저소득층의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</a:rPr>
              <a:t>문화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</a:rPr>
              <a:t>소외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</a:rPr>
              <a:t>현상을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</a:rPr>
              <a:t>해소하고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</a:rPr>
              <a:t>참여도를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</a:rPr>
              <a:t>고취시킬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</a:rPr>
              <a:t>방안을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3000">
                <a:solidFill>
                  <a:srgbClr val="5D5D5D"/>
                </a:solidFill>
                <a:highlight>
                  <a:srgbClr val="FFF2CC"/>
                </a:highlight>
              </a:rPr>
              <a:t>제시</a:t>
            </a:r>
            <a:endParaRPr b="1" sz="3000">
              <a:solidFill>
                <a:srgbClr val="5D5D5D"/>
              </a:solidFill>
              <a:highlight>
                <a:srgbClr val="FFF2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11" name="Google Shape;1011;g25579e6106d_3_284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결론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2" name="Google Shape;1012;g25579e6106d_3_2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7875" y="4690499"/>
            <a:ext cx="3468150" cy="346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3" name="Google Shape;1013;g25579e6106d_3_284"/>
          <p:cNvSpPr txBox="1"/>
          <p:nvPr/>
        </p:nvSpPr>
        <p:spPr>
          <a:xfrm>
            <a:off x="3358125" y="8209975"/>
            <a:ext cx="428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국가 지원 방향 제시</a:t>
            </a:r>
            <a:endParaRPr b="1"/>
          </a:p>
        </p:txBody>
      </p:sp>
      <p:sp>
        <p:nvSpPr>
          <p:cNvPr id="1014" name="Google Shape;1014;g25579e6106d_3_284"/>
          <p:cNvSpPr txBox="1"/>
          <p:nvPr/>
        </p:nvSpPr>
        <p:spPr>
          <a:xfrm>
            <a:off x="10500700" y="8133775"/>
            <a:ext cx="4281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사업 </a:t>
            </a: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방향 제시</a:t>
            </a:r>
            <a:endParaRPr b="1"/>
          </a:p>
        </p:txBody>
      </p:sp>
      <p:pic>
        <p:nvPicPr>
          <p:cNvPr id="1015" name="Google Shape;1015;g25579e6106d_3_2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8450" y="4690500"/>
            <a:ext cx="3468150" cy="346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0" name="Google Shape;1020;g255c2b57418_6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21" name="Google Shape;1021;g255c2b57418_6_15"/>
          <p:cNvSpPr txBox="1"/>
          <p:nvPr/>
        </p:nvSpPr>
        <p:spPr>
          <a:xfrm>
            <a:off x="2241333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분석 결과 - 소비 분석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g255c2b57418_6_15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05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g255c2b57418_6_15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각 그룹별 관람 걸림돌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" name="Google Shape;1024;g255c2b57418_6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1875" y="3363700"/>
            <a:ext cx="6732326" cy="67416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g255c2b57418_6_15"/>
          <p:cNvSpPr/>
          <p:nvPr/>
        </p:nvSpPr>
        <p:spPr>
          <a:xfrm rot="-2700000">
            <a:off x="839794" y="8533912"/>
            <a:ext cx="1463711" cy="356382"/>
          </a:xfrm>
          <a:prstGeom prst="roundRect">
            <a:avLst>
              <a:gd fmla="val 16667" name="adj"/>
            </a:avLst>
          </a:prstGeom>
          <a:solidFill>
            <a:srgbClr val="FFF2CC">
              <a:alpha val="47170"/>
            </a:srgbClr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255c2b57418_6_15"/>
          <p:cNvSpPr/>
          <p:nvPr/>
        </p:nvSpPr>
        <p:spPr>
          <a:xfrm rot="-2700000">
            <a:off x="870501" y="8772632"/>
            <a:ext cx="2091198" cy="356382"/>
          </a:xfrm>
          <a:prstGeom prst="roundRect">
            <a:avLst>
              <a:gd fmla="val 16667" name="adj"/>
            </a:avLst>
          </a:prstGeom>
          <a:solidFill>
            <a:srgbClr val="FFF2CC">
              <a:alpha val="47170"/>
            </a:srgbClr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g255c2b57418_6_15"/>
          <p:cNvSpPr/>
          <p:nvPr/>
        </p:nvSpPr>
        <p:spPr>
          <a:xfrm rot="-2700000">
            <a:off x="1445376" y="8772632"/>
            <a:ext cx="2091198" cy="356382"/>
          </a:xfrm>
          <a:prstGeom prst="roundRect">
            <a:avLst>
              <a:gd fmla="val 16667" name="adj"/>
            </a:avLst>
          </a:prstGeom>
          <a:solidFill>
            <a:srgbClr val="FFF2CC">
              <a:alpha val="47170"/>
            </a:srgbClr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g255c2b57418_6_15"/>
          <p:cNvSpPr/>
          <p:nvPr/>
        </p:nvSpPr>
        <p:spPr>
          <a:xfrm>
            <a:off x="8869263" y="4065975"/>
            <a:ext cx="661500" cy="692700"/>
          </a:xfrm>
          <a:prstGeom prst="ellipse">
            <a:avLst/>
          </a:prstGeom>
          <a:solidFill>
            <a:srgbClr val="EBAFAA"/>
          </a:solidFill>
          <a:ln cap="flat" cmpd="sng" w="9525">
            <a:solidFill>
              <a:srgbClr val="EBAF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29" name="Google Shape;1029;g255c2b57418_6_15"/>
          <p:cNvSpPr txBox="1"/>
          <p:nvPr/>
        </p:nvSpPr>
        <p:spPr>
          <a:xfrm>
            <a:off x="9630024" y="4047350"/>
            <a:ext cx="6240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비용이 많이 든다</a:t>
            </a:r>
            <a:endParaRPr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0" name="Google Shape;1030;g255c2b57418_6_15"/>
          <p:cNvSpPr/>
          <p:nvPr/>
        </p:nvSpPr>
        <p:spPr>
          <a:xfrm>
            <a:off x="8869275" y="5680400"/>
            <a:ext cx="661500" cy="692700"/>
          </a:xfrm>
          <a:prstGeom prst="ellipse">
            <a:avLst/>
          </a:prstGeom>
          <a:solidFill>
            <a:srgbClr val="EBDAA9"/>
          </a:solidFill>
          <a:ln cap="flat" cmpd="sng" w="9525">
            <a:solidFill>
              <a:srgbClr val="EBDA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1" name="Google Shape;1031;g255c2b57418_6_15"/>
          <p:cNvSpPr txBox="1"/>
          <p:nvPr/>
        </p:nvSpPr>
        <p:spPr>
          <a:xfrm>
            <a:off x="9706399" y="5619500"/>
            <a:ext cx="6931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시간이 좀처럼 나지 않는다</a:t>
            </a:r>
            <a:endParaRPr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2" name="Google Shape;1032;g255c2b57418_6_15"/>
          <p:cNvSpPr/>
          <p:nvPr/>
        </p:nvSpPr>
        <p:spPr>
          <a:xfrm>
            <a:off x="8869275" y="7347575"/>
            <a:ext cx="661500" cy="692700"/>
          </a:xfrm>
          <a:prstGeom prst="ellipse">
            <a:avLst/>
          </a:prstGeom>
          <a:solidFill>
            <a:srgbClr val="D2ECAA"/>
          </a:solidFill>
          <a:ln cap="flat" cmpd="sng" w="9525">
            <a:solidFill>
              <a:srgbClr val="D2ECA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1" sz="30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3" name="Google Shape;1033;g255c2b57418_6_15"/>
          <p:cNvSpPr txBox="1"/>
          <p:nvPr/>
        </p:nvSpPr>
        <p:spPr>
          <a:xfrm>
            <a:off x="9630225" y="7286675"/>
            <a:ext cx="720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300">
                <a:solidFill>
                  <a:srgbClr val="666666"/>
                </a:solidFill>
                <a:highlight>
                  <a:srgbClr val="FFFFFF"/>
                </a:highlight>
                <a:latin typeface="Noto Sans"/>
                <a:ea typeface="Noto Sans"/>
                <a:cs typeface="Noto Sans"/>
                <a:sym typeface="Noto Sans"/>
              </a:rPr>
              <a:t>관심 있는 프로그램이 없다</a:t>
            </a:r>
            <a:endParaRPr i="0" sz="3300" u="none" cap="none" strike="noStrike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34" name="Google Shape;1034;g255c2b57418_6_15"/>
          <p:cNvSpPr txBox="1"/>
          <p:nvPr/>
        </p:nvSpPr>
        <p:spPr>
          <a:xfrm>
            <a:off x="8794400" y="2844988"/>
            <a:ext cx="8755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[관람 걸림돌 - 상위 3개 항목 </a:t>
            </a:r>
            <a:r>
              <a:rPr b="1" lang="en-US" sz="3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]</a:t>
            </a:r>
            <a:endParaRPr b="1" sz="1700">
              <a:solidFill>
                <a:srgbClr val="5D5D5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Google Shape;1039;g25526f29f90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g25526f29f90_0_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5544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g25526f29f90_0_146"/>
          <p:cNvSpPr txBox="1"/>
          <p:nvPr/>
        </p:nvSpPr>
        <p:spPr>
          <a:xfrm>
            <a:off x="2241333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결론 및 한계점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2" name="Google Shape;1042;g25526f29f90_0_146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</a:t>
            </a:r>
            <a:r>
              <a:rPr b="1" lang="en-US" sz="5000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3" name="Google Shape;1043;g25526f29f90_0_146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한계점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44" name="Google Shape;1044;g25526f29f90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229863">
            <a:off x="1955486" y="5374945"/>
            <a:ext cx="1139374" cy="1139360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g25526f29f90_0_146"/>
          <p:cNvSpPr txBox="1"/>
          <p:nvPr/>
        </p:nvSpPr>
        <p:spPr>
          <a:xfrm>
            <a:off x="4049075" y="5736200"/>
            <a:ext cx="101745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2018, 2020년 데이터이므로 </a:t>
            </a:r>
            <a:r>
              <a:rPr b="1" lang="en-US" sz="3500">
                <a:solidFill>
                  <a:srgbClr val="666666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최신 데이터가 아님</a:t>
            </a:r>
            <a:endParaRPr b="1" sz="3500">
              <a:solidFill>
                <a:srgbClr val="666666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46" name="Google Shape;1046;g25526f29f90_0_146"/>
          <p:cNvSpPr txBox="1"/>
          <p:nvPr/>
        </p:nvSpPr>
        <p:spPr>
          <a:xfrm>
            <a:off x="4049075" y="7589175"/>
            <a:ext cx="11900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2020년에 </a:t>
            </a:r>
            <a:r>
              <a:rPr b="1" lang="en-US" sz="3500">
                <a:solidFill>
                  <a:srgbClr val="666666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코로나의 영향</a:t>
            </a:r>
            <a:r>
              <a:rPr b="1"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 때문에 </a:t>
            </a:r>
            <a:r>
              <a:rPr b="1" lang="en-US" sz="3600">
                <a:solidFill>
                  <a:srgbClr val="666666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왜곡</a:t>
            </a:r>
            <a:r>
              <a:rPr b="1"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되었을 가능성이 있음</a:t>
            </a:r>
            <a:endParaRPr b="1" sz="3300">
              <a:solidFill>
                <a:srgbClr val="666666"/>
              </a:solidFill>
            </a:endParaRPr>
          </a:p>
        </p:txBody>
      </p:sp>
      <p:sp>
        <p:nvSpPr>
          <p:cNvPr id="1047" name="Google Shape;1047;g25526f29f90_0_146"/>
          <p:cNvSpPr txBox="1"/>
          <p:nvPr/>
        </p:nvSpPr>
        <p:spPr>
          <a:xfrm>
            <a:off x="4049075" y="4005675"/>
            <a:ext cx="13410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회귀, anova </a:t>
            </a:r>
            <a:r>
              <a:rPr b="1" lang="en-US" sz="3500">
                <a:solidFill>
                  <a:srgbClr val="666666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기본 가정(정규성, 등분산성, 독립성)을 만족하지 않음</a:t>
            </a:r>
            <a:endParaRPr b="1" sz="3500">
              <a:solidFill>
                <a:srgbClr val="666666"/>
              </a:solidFill>
              <a:highlight>
                <a:srgbClr val="F4CCCC"/>
              </a:highlight>
            </a:endParaRPr>
          </a:p>
        </p:txBody>
      </p:sp>
      <p:pic>
        <p:nvPicPr>
          <p:cNvPr id="1048" name="Google Shape;1048;g25526f29f90_0_1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687813">
            <a:off x="1931100" y="3819088"/>
            <a:ext cx="1032350" cy="10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g25526f29f90_0_146"/>
          <p:cNvSpPr/>
          <p:nvPr/>
        </p:nvSpPr>
        <p:spPr>
          <a:xfrm>
            <a:off x="2830625" y="3954400"/>
            <a:ext cx="915900" cy="861900"/>
          </a:xfrm>
          <a:prstGeom prst="ellipse">
            <a:avLst/>
          </a:prstGeom>
          <a:solidFill>
            <a:srgbClr val="ABC9EA"/>
          </a:solidFill>
          <a:ln cap="flat" cmpd="sng" w="9525">
            <a:solidFill>
              <a:srgbClr val="ABC9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1</a:t>
            </a:r>
            <a:endParaRPr b="1" sz="3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50" name="Google Shape;1050;g25526f29f90_0_146"/>
          <p:cNvSpPr/>
          <p:nvPr/>
        </p:nvSpPr>
        <p:spPr>
          <a:xfrm>
            <a:off x="2830625" y="5673375"/>
            <a:ext cx="915900" cy="861900"/>
          </a:xfrm>
          <a:prstGeom prst="ellipse">
            <a:avLst/>
          </a:prstGeom>
          <a:solidFill>
            <a:srgbClr val="ABC9EA"/>
          </a:solidFill>
          <a:ln cap="flat" cmpd="sng" w="9525">
            <a:solidFill>
              <a:srgbClr val="ABC9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1" sz="3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51" name="Google Shape;1051;g25526f29f90_0_146"/>
          <p:cNvSpPr/>
          <p:nvPr/>
        </p:nvSpPr>
        <p:spPr>
          <a:xfrm>
            <a:off x="2838512" y="7544750"/>
            <a:ext cx="915900" cy="861900"/>
          </a:xfrm>
          <a:prstGeom prst="ellipse">
            <a:avLst/>
          </a:prstGeom>
          <a:solidFill>
            <a:srgbClr val="ABC9EA"/>
          </a:solidFill>
          <a:ln cap="flat" cmpd="sng" w="9525">
            <a:solidFill>
              <a:srgbClr val="ABC9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lt1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endParaRPr b="1" sz="3700">
              <a:solidFill>
                <a:schemeClr val="lt1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pic>
        <p:nvPicPr>
          <p:cNvPr id="1052" name="Google Shape;1052;g25526f29f90_0_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81842">
            <a:off x="2001493" y="7074068"/>
            <a:ext cx="1163315" cy="1163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g25526f29f90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8" name="Google Shape;1058;g25526f29f90_0_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59" name="Google Shape;1059;g25526f29f90_0_203"/>
          <p:cNvSpPr txBox="1"/>
          <p:nvPr/>
        </p:nvSpPr>
        <p:spPr>
          <a:xfrm>
            <a:off x="14096524" y="7087708"/>
            <a:ext cx="351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1" i="0" lang="en-US" sz="2100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키워드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g25526f29f90_0_203"/>
          <p:cNvSpPr txBox="1"/>
          <p:nvPr/>
        </p:nvSpPr>
        <p:spPr>
          <a:xfrm>
            <a:off x="3369450" y="4370271"/>
            <a:ext cx="115491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-US" sz="96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Thank you</a:t>
            </a:r>
            <a:endParaRPr b="1" i="0" sz="96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1" i="0" sz="7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0" i="0" lang="en-US" sz="34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발표 들어주셔서 감사합니다 :)</a:t>
            </a:r>
            <a:endParaRPr b="0" i="0" sz="34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>
            <a:alpha val="84280"/>
          </a:srgbClr>
        </a:solidFill>
      </p:bgPr>
    </p:bg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g2526eac4f9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6" name="Google Shape;1066;g2526eac4f9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67" name="Google Shape;1067;g2526eac4f9c_0_0"/>
          <p:cNvSpPr txBox="1"/>
          <p:nvPr/>
        </p:nvSpPr>
        <p:spPr>
          <a:xfrm>
            <a:off x="2913950" y="4358552"/>
            <a:ext cx="12610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lang="en-US" sz="96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Question </a:t>
            </a:r>
            <a:endParaRPr b="0" i="0" sz="34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2" name="Google Shape;1072;g25579e6106d_3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g25579e6106d_3_3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74" name="Google Shape;1074;g25579e6106d_3_372"/>
          <p:cNvSpPr txBox="1"/>
          <p:nvPr/>
        </p:nvSpPr>
        <p:spPr>
          <a:xfrm>
            <a:off x="825908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출처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g25579e6106d_3_372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직접 활용 데이터 출처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g25579e6106d_3_372"/>
          <p:cNvSpPr txBox="1"/>
          <p:nvPr/>
        </p:nvSpPr>
        <p:spPr>
          <a:xfrm>
            <a:off x="924875" y="5355200"/>
            <a:ext cx="158850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2. 서울시 문화활동 연간 평균비용 통계 - 열린 데이터 광장(사용자 설문 데이터)</a:t>
            </a:r>
            <a:r>
              <a:rPr lang="en-US" sz="3000">
                <a:solidFill>
                  <a:srgbClr val="5D5D5D"/>
                </a:solidFill>
                <a:uFill>
                  <a:noFill/>
                </a:uFill>
                <a:latin typeface="Noto Sans"/>
                <a:ea typeface="Noto Sans"/>
                <a:cs typeface="Noto Sans"/>
                <a:sym typeface="Noto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>
              <a:solidFill>
                <a:srgbClr val="5D5D5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5"/>
              </a:rPr>
              <a:t>https://data.seoul.go.kr/dataList/10304/S/2/datasetView.do</a:t>
            </a:r>
            <a:endParaRPr b="1">
              <a:solidFill>
                <a:srgbClr val="666666"/>
              </a:solidFill>
              <a:highlight>
                <a:srgbClr val="F4CCCC"/>
              </a:highlight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77" name="Google Shape;1077;g25579e6106d_3_372"/>
          <p:cNvSpPr txBox="1"/>
          <p:nvPr/>
        </p:nvSpPr>
        <p:spPr>
          <a:xfrm>
            <a:off x="924875" y="7131975"/>
            <a:ext cx="16633800" cy="9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3. </a:t>
            </a: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서울시 문화활동 연간 평균비용 통계 [원천데이터] - 열린 데이터 광장(사용자 설문 데이터)</a:t>
            </a:r>
            <a:r>
              <a:rPr lang="en-US" sz="3000">
                <a:solidFill>
                  <a:srgbClr val="5D5D5D"/>
                </a:solidFill>
                <a:uFill>
                  <a:noFill/>
                </a:uFill>
                <a:latin typeface="Noto Sans"/>
                <a:ea typeface="Noto Sans"/>
                <a:cs typeface="Noto Sans"/>
                <a:sym typeface="Noto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endParaRPr b="1" sz="33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7"/>
              </a:rPr>
              <a:t>https://data.seoul.go.kr/dataList/OA-15564/F/1/datasetView.do</a:t>
            </a:r>
            <a:endParaRPr b="1" sz="3300">
              <a:solidFill>
                <a:srgbClr val="666666"/>
              </a:solidFill>
            </a:endParaRPr>
          </a:p>
        </p:txBody>
      </p:sp>
      <p:sp>
        <p:nvSpPr>
          <p:cNvPr id="1078" name="Google Shape;1078;g25579e6106d_3_372"/>
          <p:cNvSpPr txBox="1"/>
          <p:nvPr/>
        </p:nvSpPr>
        <p:spPr>
          <a:xfrm>
            <a:off x="924875" y="3548463"/>
            <a:ext cx="12730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1. 국민문화예술활동 조사 - 문화체육관광부</a:t>
            </a:r>
            <a:endParaRPr b="1" sz="33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8"/>
              </a:rPr>
              <a:t>https://mdis.kostat.go.kr/ofrData/selectOfrDataDetail.do?survId=11301&amp;itmDiv=2&amp;nPage=3&amp;itemId=2008&amp;itemNm=#</a:t>
            </a:r>
            <a:endParaRPr b="1" sz="35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g255c2b57418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55c2b57418_2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255c2b57418_2_10"/>
          <p:cNvSpPr txBox="1"/>
          <p:nvPr/>
        </p:nvSpPr>
        <p:spPr>
          <a:xfrm>
            <a:off x="2241333" y="1080838"/>
            <a:ext cx="10920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0" i="0" lang="en-US" sz="5000" u="none" cap="none" strike="noStrike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주제 선정 배경</a:t>
            </a: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g255c2b57418_2_10"/>
          <p:cNvSpPr txBox="1"/>
          <p:nvPr/>
        </p:nvSpPr>
        <p:spPr>
          <a:xfrm>
            <a:off x="857247" y="1080838"/>
            <a:ext cx="1686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b="1" i="0" lang="en-US" sz="5000" u="none" cap="none" strike="noStrike">
                <a:solidFill>
                  <a:srgbClr val="C1C1C1"/>
                </a:solidFill>
                <a:latin typeface="Noto Sans"/>
                <a:ea typeface="Noto Sans"/>
                <a:cs typeface="Noto Sans"/>
                <a:sym typeface="Noto Sans"/>
              </a:rPr>
              <a:t>02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255c2b57418_2_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90580" y="3605229"/>
            <a:ext cx="4592719" cy="4592719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g255c2b57418_2_10"/>
          <p:cNvSpPr txBox="1"/>
          <p:nvPr/>
        </p:nvSpPr>
        <p:spPr>
          <a:xfrm>
            <a:off x="4406947" y="3948850"/>
            <a:ext cx="4216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5987FF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3.17%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Arial"/>
              <a:buNone/>
            </a:pPr>
            <a:r>
              <a:rPr b="0" i="0" lang="en-US" sz="8400" u="none" cap="none" strike="noStrike">
                <a:solidFill>
                  <a:srgbClr val="5987FF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증가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g255c2b57418_2_10"/>
          <p:cNvSpPr txBox="1"/>
          <p:nvPr/>
        </p:nvSpPr>
        <p:spPr>
          <a:xfrm>
            <a:off x="4495805" y="3605230"/>
            <a:ext cx="517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연평균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55c2b57418_2_10"/>
          <p:cNvSpPr txBox="1"/>
          <p:nvPr/>
        </p:nvSpPr>
        <p:spPr>
          <a:xfrm>
            <a:off x="857247" y="2567400"/>
            <a:ext cx="753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구매력을 갖춘 고령인구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g255c2b57418_2_10"/>
          <p:cNvSpPr txBox="1"/>
          <p:nvPr/>
        </p:nvSpPr>
        <p:spPr>
          <a:xfrm>
            <a:off x="2083689" y="8184204"/>
            <a:ext cx="244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05FCD8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2022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g255c2b57418_2_10"/>
          <p:cNvSpPr txBox="1"/>
          <p:nvPr/>
        </p:nvSpPr>
        <p:spPr>
          <a:xfrm>
            <a:off x="1034882" y="7933457"/>
            <a:ext cx="248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3000" u="none" cap="none" strike="noStrike">
                <a:solidFill>
                  <a:srgbClr val="5987FF"/>
                </a:solidFill>
                <a:latin typeface="Noto Sans Black"/>
                <a:ea typeface="Noto Sans Black"/>
                <a:cs typeface="Noto Sans Black"/>
                <a:sym typeface="Noto Sans Black"/>
              </a:rPr>
              <a:t>2023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g255c2b57418_2_10"/>
          <p:cNvSpPr txBox="1"/>
          <p:nvPr/>
        </p:nvSpPr>
        <p:spPr>
          <a:xfrm>
            <a:off x="10469825" y="6169747"/>
            <a:ext cx="62316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chemeClr val="dk1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1" i="0" lang="en-US" sz="27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2012~2022년 동안 50대의 소비 지출액 증감률은 </a:t>
            </a:r>
            <a:r>
              <a:rPr b="1" i="0" lang="en-US" sz="2700" u="none" cap="none" strike="noStrike">
                <a:solidFill>
                  <a:srgbClr val="5D5D5D"/>
                </a:solidFill>
                <a:highlight>
                  <a:srgbClr val="F4CCCC"/>
                </a:highlight>
                <a:latin typeface="Noto Sans"/>
                <a:ea typeface="Noto Sans"/>
                <a:cs typeface="Noto Sans"/>
                <a:sym typeface="Noto Sans"/>
              </a:rPr>
              <a:t>어느 연령대보다 높다</a:t>
            </a:r>
            <a:endParaRPr b="1" i="0" sz="27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255c2b57418_2_10"/>
          <p:cNvSpPr txBox="1"/>
          <p:nvPr/>
        </p:nvSpPr>
        <p:spPr>
          <a:xfrm>
            <a:off x="10898450" y="3530563"/>
            <a:ext cx="6231600" cy="11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2012년   </a:t>
            </a:r>
            <a:r>
              <a:rPr b="1" i="0" lang="en-US" sz="2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en-US" sz="30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256만원</a:t>
            </a:r>
            <a:endParaRPr b="1" i="0" sz="3000" u="none" cap="none" strike="noStrike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55c2b57418_2_10"/>
          <p:cNvSpPr txBox="1"/>
          <p:nvPr/>
        </p:nvSpPr>
        <p:spPr>
          <a:xfrm>
            <a:off x="10898450" y="4716613"/>
            <a:ext cx="62316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1" i="0" lang="en-US" sz="41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2022년   </a:t>
            </a:r>
            <a:r>
              <a:rPr b="0" i="0" lang="en-US" sz="2500" u="none" cap="none" strike="noStrike">
                <a:solidFill>
                  <a:schemeClr val="dk1"/>
                </a:solidFill>
                <a:latin typeface="Noto Sans"/>
                <a:ea typeface="Noto Sans"/>
                <a:cs typeface="Noto Sans"/>
                <a:sym typeface="Noto Sans"/>
              </a:rPr>
              <a:t> </a:t>
            </a:r>
            <a:r>
              <a:rPr b="1" i="0" lang="en-US" sz="3000" u="none" cap="none" strike="noStrike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350만원</a:t>
            </a:r>
            <a:endParaRPr b="1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255c2b57418_2_10"/>
          <p:cNvSpPr/>
          <p:nvPr/>
        </p:nvSpPr>
        <p:spPr>
          <a:xfrm>
            <a:off x="12648125" y="5966988"/>
            <a:ext cx="1088100" cy="675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987FF"/>
          </a:solidFill>
          <a:ln cap="flat" cmpd="sng" w="9525">
            <a:solidFill>
              <a:srgbClr val="5987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255c2b57418_2_10"/>
          <p:cNvSpPr txBox="1"/>
          <p:nvPr/>
        </p:nvSpPr>
        <p:spPr>
          <a:xfrm>
            <a:off x="11132675" y="9184975"/>
            <a:ext cx="6327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간접 출처[2]: 가구주 연령별 가구당 월평균 가계수지</a:t>
            </a:r>
            <a:endParaRPr sz="19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3" name="Google Shape;1083;g25579e6106d_3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4" name="Google Shape;1084;g25579e6106d_3_4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1085" name="Google Shape;1085;g25579e6106d_3_401"/>
          <p:cNvSpPr txBox="1"/>
          <p:nvPr/>
        </p:nvSpPr>
        <p:spPr>
          <a:xfrm>
            <a:off x="825908" y="1080838"/>
            <a:ext cx="798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5D5D5D"/>
                </a:solidFill>
                <a:latin typeface="Noto Sans Light"/>
                <a:ea typeface="Noto Sans Light"/>
                <a:cs typeface="Noto Sans Light"/>
                <a:sym typeface="Noto Sans Light"/>
              </a:rPr>
              <a:t>출처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g25579e6106d_3_401"/>
          <p:cNvSpPr txBox="1"/>
          <p:nvPr/>
        </p:nvSpPr>
        <p:spPr>
          <a:xfrm>
            <a:off x="741300" y="2473125"/>
            <a:ext cx="96864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간접 활용 데이터 </a:t>
            </a:r>
            <a:r>
              <a:rPr b="1" lang="en-US" sz="35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출처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g25579e6106d_3_401"/>
          <p:cNvSpPr txBox="1"/>
          <p:nvPr/>
        </p:nvSpPr>
        <p:spPr>
          <a:xfrm>
            <a:off x="924875" y="5355200"/>
            <a:ext cx="16315800" cy="147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2. </a:t>
            </a: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가구주 연령별 가구당 월평균 가계수지 </a:t>
            </a:r>
            <a:r>
              <a:rPr b="1"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- 통계청</a:t>
            </a:r>
            <a:endParaRPr b="1" sz="33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4"/>
              </a:rPr>
              <a:t>https://kosis.kr/statHtml/statHtml.do?orgId=101&amp;tblId=DT_1L9V007&amp;vw_cd=MT_ZTITLE&amp;list_id=G_A_10_004_001&amp;scrId=&amp;seqNo=&amp;lang_mode=ko&amp;obj_var_id=&amp;itm_id=&amp;conn_path=MT_ZTITLE&amp;path=%252FstatisticsList%252FstatisticsListIndex.do</a:t>
            </a:r>
            <a:endParaRPr b="1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8" name="Google Shape;1088;g25579e6106d_3_401"/>
          <p:cNvSpPr txBox="1"/>
          <p:nvPr/>
        </p:nvSpPr>
        <p:spPr>
          <a:xfrm>
            <a:off x="924875" y="3548463"/>
            <a:ext cx="12730200" cy="9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1. 2022 고령</a:t>
            </a:r>
            <a:r>
              <a:rPr b="1" lang="en-US" sz="3300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자 통계 - 통계청</a:t>
            </a:r>
            <a:endParaRPr b="1" sz="3300"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5"/>
              </a:rPr>
              <a:t>https://kostat.go.kr/board.es?mid=a10301010000&amp;bid=10820&amp;tag=&amp;act=view&amp;list_no=420896&amp;ref_bid</a:t>
            </a:r>
            <a:endParaRPr>
              <a:solidFill>
                <a:srgbClr val="666666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089" name="Google Shape;1089;g25579e6106d_3_401"/>
          <p:cNvSpPr txBox="1"/>
          <p:nvPr/>
        </p:nvSpPr>
        <p:spPr>
          <a:xfrm>
            <a:off x="984950" y="7226225"/>
            <a:ext cx="16315800" cy="12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3</a:t>
            </a:r>
            <a:r>
              <a:rPr b="1" lang="en-US" sz="33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. 여가문화 유형별 관심도</a:t>
            </a:r>
            <a:endParaRPr b="1" sz="3300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hlink"/>
                </a:solidFill>
                <a:latin typeface="Noto Sans"/>
                <a:ea typeface="Noto Sans"/>
                <a:cs typeface="Noto Sans"/>
                <a:sym typeface="Noto Sans"/>
                <a:hlinkClick r:id="rId6"/>
              </a:rPr>
              <a:t>https://www.bigdata-culture.kr/bigdata/user/data_market/detail.do?id=6a5451f0-eb98-11ec-a6e8-cdf27550dc0d</a:t>
            </a:r>
            <a:endParaRPr b="1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5D5D5D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g255c2b57418_2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2291567"/>
            <a:ext cx="16633895" cy="14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g255c2b57418_2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909" y="9097261"/>
            <a:ext cx="16633895" cy="1428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255c2b57418_2_258"/>
          <p:cNvSpPr txBox="1"/>
          <p:nvPr/>
        </p:nvSpPr>
        <p:spPr>
          <a:xfrm>
            <a:off x="3004350" y="4971150"/>
            <a:ext cx="11974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-US" sz="5000">
                <a:solidFill>
                  <a:srgbClr val="5D5D5D"/>
                </a:solidFill>
                <a:latin typeface="Noto Sans"/>
                <a:ea typeface="Noto Sans"/>
                <a:cs typeface="Noto Sans"/>
                <a:sym typeface="Noto Sans"/>
              </a:rPr>
              <a:t>활용 데이터 소개</a:t>
            </a:r>
            <a:endParaRPr b="1" sz="3500">
              <a:solidFill>
                <a:srgbClr val="888888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2023-06-15T11:55:02Z</dcterms:created>
  <dc:creator>officegen</dc:creator>
</cp:coreProperties>
</file>